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2"/>
  </p:notesMasterIdLst>
  <p:sldIdLst>
    <p:sldId id="294" r:id="rId2"/>
    <p:sldId id="257" r:id="rId3"/>
    <p:sldId id="259" r:id="rId4"/>
    <p:sldId id="282" r:id="rId5"/>
    <p:sldId id="258" r:id="rId6"/>
    <p:sldId id="286" r:id="rId7"/>
    <p:sldId id="287" r:id="rId8"/>
    <p:sldId id="288" r:id="rId9"/>
    <p:sldId id="289" r:id="rId10"/>
    <p:sldId id="290" r:id="rId11"/>
    <p:sldId id="291" r:id="rId12"/>
    <p:sldId id="283" r:id="rId13"/>
    <p:sldId id="260" r:id="rId14"/>
    <p:sldId id="263" r:id="rId15"/>
    <p:sldId id="264" r:id="rId16"/>
    <p:sldId id="265" r:id="rId17"/>
    <p:sldId id="273" r:id="rId18"/>
    <p:sldId id="267" r:id="rId19"/>
    <p:sldId id="266" r:id="rId20"/>
    <p:sldId id="268" r:id="rId21"/>
    <p:sldId id="269" r:id="rId22"/>
    <p:sldId id="270" r:id="rId23"/>
    <p:sldId id="275" r:id="rId24"/>
    <p:sldId id="274" r:id="rId25"/>
    <p:sldId id="272" r:id="rId26"/>
    <p:sldId id="276" r:id="rId27"/>
    <p:sldId id="280" r:id="rId28"/>
    <p:sldId id="293" r:id="rId29"/>
    <p:sldId id="284" r:id="rId30"/>
    <p:sldId id="285" r:id="rId31"/>
  </p:sldIdLst>
  <p:sldSz cx="16184563" cy="10058400"/>
  <p:notesSz cx="6858000" cy="9144000"/>
  <p:defaultTextStyle>
    <a:defPPr>
      <a:defRPr lang="en-US"/>
    </a:defPPr>
    <a:lvl1pPr marL="0" algn="l" defTabSz="1499539" rtl="0" eaLnBrk="1" latinLnBrk="0" hangingPunct="1">
      <a:defRPr sz="3000" kern="1200">
        <a:solidFill>
          <a:schemeClr val="tx1"/>
        </a:solidFill>
        <a:latin typeface="+mn-lt"/>
        <a:ea typeface="+mn-ea"/>
        <a:cs typeface="+mn-cs"/>
      </a:defRPr>
    </a:lvl1pPr>
    <a:lvl2pPr marL="749769" algn="l" defTabSz="1499539" rtl="0" eaLnBrk="1" latinLnBrk="0" hangingPunct="1">
      <a:defRPr sz="3000" kern="1200">
        <a:solidFill>
          <a:schemeClr val="tx1"/>
        </a:solidFill>
        <a:latin typeface="+mn-lt"/>
        <a:ea typeface="+mn-ea"/>
        <a:cs typeface="+mn-cs"/>
      </a:defRPr>
    </a:lvl2pPr>
    <a:lvl3pPr marL="1499539" algn="l" defTabSz="1499539" rtl="0" eaLnBrk="1" latinLnBrk="0" hangingPunct="1">
      <a:defRPr sz="3000" kern="1200">
        <a:solidFill>
          <a:schemeClr val="tx1"/>
        </a:solidFill>
        <a:latin typeface="+mn-lt"/>
        <a:ea typeface="+mn-ea"/>
        <a:cs typeface="+mn-cs"/>
      </a:defRPr>
    </a:lvl3pPr>
    <a:lvl4pPr marL="2249308" algn="l" defTabSz="1499539" rtl="0" eaLnBrk="1" latinLnBrk="0" hangingPunct="1">
      <a:defRPr sz="3000" kern="1200">
        <a:solidFill>
          <a:schemeClr val="tx1"/>
        </a:solidFill>
        <a:latin typeface="+mn-lt"/>
        <a:ea typeface="+mn-ea"/>
        <a:cs typeface="+mn-cs"/>
      </a:defRPr>
    </a:lvl4pPr>
    <a:lvl5pPr marL="2999078" algn="l" defTabSz="1499539" rtl="0" eaLnBrk="1" latinLnBrk="0" hangingPunct="1">
      <a:defRPr sz="3000" kern="1200">
        <a:solidFill>
          <a:schemeClr val="tx1"/>
        </a:solidFill>
        <a:latin typeface="+mn-lt"/>
        <a:ea typeface="+mn-ea"/>
        <a:cs typeface="+mn-cs"/>
      </a:defRPr>
    </a:lvl5pPr>
    <a:lvl6pPr marL="3748847" algn="l" defTabSz="1499539" rtl="0" eaLnBrk="1" latinLnBrk="0" hangingPunct="1">
      <a:defRPr sz="3000" kern="1200">
        <a:solidFill>
          <a:schemeClr val="tx1"/>
        </a:solidFill>
        <a:latin typeface="+mn-lt"/>
        <a:ea typeface="+mn-ea"/>
        <a:cs typeface="+mn-cs"/>
      </a:defRPr>
    </a:lvl6pPr>
    <a:lvl7pPr marL="4498616" algn="l" defTabSz="1499539" rtl="0" eaLnBrk="1" latinLnBrk="0" hangingPunct="1">
      <a:defRPr sz="3000" kern="1200">
        <a:solidFill>
          <a:schemeClr val="tx1"/>
        </a:solidFill>
        <a:latin typeface="+mn-lt"/>
        <a:ea typeface="+mn-ea"/>
        <a:cs typeface="+mn-cs"/>
      </a:defRPr>
    </a:lvl7pPr>
    <a:lvl8pPr marL="5248386" algn="l" defTabSz="1499539" rtl="0" eaLnBrk="1" latinLnBrk="0" hangingPunct="1">
      <a:defRPr sz="3000" kern="1200">
        <a:solidFill>
          <a:schemeClr val="tx1"/>
        </a:solidFill>
        <a:latin typeface="+mn-lt"/>
        <a:ea typeface="+mn-ea"/>
        <a:cs typeface="+mn-cs"/>
      </a:defRPr>
    </a:lvl8pPr>
    <a:lvl9pPr marL="5998155" algn="l" defTabSz="1499539" rtl="0" eaLnBrk="1" latinLnBrk="0" hangingPunct="1">
      <a:defRPr sz="30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75801" autoAdjust="0"/>
  </p:normalViewPr>
  <p:slideViewPr>
    <p:cSldViewPr>
      <p:cViewPr>
        <p:scale>
          <a:sx n="51" d="100"/>
          <a:sy n="51" d="100"/>
        </p:scale>
        <p:origin x="-798" y="-72"/>
      </p:cViewPr>
      <p:guideLst>
        <p:guide orient="horz" pos="3169"/>
        <p:guide pos="509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37804B-5A93-4EC5-BD62-B98FFEBD69EF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71513" y="685800"/>
            <a:ext cx="551497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AC2D4A-7F3D-40A0-B25E-5A167CE199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5383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6B155EB0-5DA4-45AA-8891-00ECC2FD058C}" type="slidenum">
              <a:rPr lang="en-US" smtClean="0"/>
              <a:pPr eaLnBrk="1" hangingPunct="1"/>
              <a:t>1</a:t>
            </a:fld>
            <a:endParaRPr lang="en-US" smtClean="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46150" y="1143000"/>
            <a:ext cx="49657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223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46150" y="1143000"/>
            <a:ext cx="49657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148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46150" y="1143000"/>
            <a:ext cx="49657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1083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46150" y="1143000"/>
            <a:ext cx="49657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6226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46150" y="1143000"/>
            <a:ext cx="49657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2459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46150" y="1143000"/>
            <a:ext cx="49657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7547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46150" y="1143000"/>
            <a:ext cx="49657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4483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46150" y="1143000"/>
            <a:ext cx="49657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2258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3" y="6840749"/>
            <a:ext cx="16197110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49952" tIns="74976" rIns="149952" bIns="74976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1213842" y="2570482"/>
            <a:ext cx="13756879" cy="2683649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79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1213842" y="5297024"/>
            <a:ext cx="13756879" cy="1759566"/>
          </a:xfrm>
        </p:spPr>
        <p:txBody>
          <a:bodyPr lIns="74976" rIns="74976"/>
          <a:lstStyle>
            <a:lvl1pPr marL="0" marR="104967" indent="0" algn="r">
              <a:buNone/>
              <a:defRPr>
                <a:solidFill>
                  <a:schemeClr val="tx2"/>
                </a:solidFill>
              </a:defRPr>
            </a:lvl1pPr>
            <a:lvl2pPr marL="749762" indent="0" algn="ctr">
              <a:buNone/>
            </a:lvl2pPr>
            <a:lvl3pPr marL="1499525" indent="0" algn="ctr">
              <a:buNone/>
            </a:lvl3pPr>
            <a:lvl4pPr marL="2249287" indent="0" algn="ctr">
              <a:buNone/>
            </a:lvl4pPr>
            <a:lvl5pPr marL="2999049" indent="0" algn="ctr">
              <a:buNone/>
            </a:lvl5pPr>
            <a:lvl6pPr marL="3748811" indent="0" algn="ctr">
              <a:buNone/>
            </a:lvl6pPr>
            <a:lvl7pPr marL="4498574" indent="0" algn="ctr">
              <a:buNone/>
            </a:lvl7pPr>
            <a:lvl8pPr marL="5248336" indent="0" algn="ctr">
              <a:buNone/>
            </a:lvl8pPr>
            <a:lvl9pPr marL="5998098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6663" y="7264400"/>
            <a:ext cx="16191227" cy="2804396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5D4FD8B3-699D-4590-9E44-CDA0EC76C248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6226E93F-469D-47CF-AD8B-8F97369CCC3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9228" y="2172617"/>
            <a:ext cx="14566107" cy="6432904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D4FD8B3-699D-4590-9E44-CDA0EC76C248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226E93F-469D-47CF-AD8B-8F97369CCC3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113666" y="402806"/>
            <a:ext cx="3146060" cy="8202716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9228" y="402807"/>
            <a:ext cx="11194323" cy="820271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D4FD8B3-699D-4590-9E44-CDA0EC76C248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226E93F-469D-47CF-AD8B-8F97369CCC3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D4FD8B3-699D-4590-9E44-CDA0EC76C248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226E93F-469D-47CF-AD8B-8F97369CCC3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580" y="1554244"/>
            <a:ext cx="13756879" cy="268224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79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43066" y="4299844"/>
            <a:ext cx="8092282" cy="2133836"/>
          </a:xfrm>
        </p:spPr>
        <p:txBody>
          <a:bodyPr lIns="149952" rIns="149952" anchor="t"/>
          <a:lstStyle>
            <a:lvl1pPr marL="0" indent="0" algn="l">
              <a:buNone/>
              <a:defRPr sz="3800">
                <a:solidFill>
                  <a:schemeClr val="tx1"/>
                </a:solidFill>
              </a:defRPr>
            </a:lvl1pPr>
            <a:lvl2pPr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D4FD8B3-699D-4590-9E44-CDA0EC76C248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226E93F-469D-47CF-AD8B-8F97369CCC3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hevron 6"/>
          <p:cNvSpPr/>
          <p:nvPr/>
        </p:nvSpPr>
        <p:spPr>
          <a:xfrm>
            <a:off x="6436798" y="4408026"/>
            <a:ext cx="323691" cy="33528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9952" tIns="74976" rIns="149952" bIns="74976"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6106848" y="4408026"/>
            <a:ext cx="323691" cy="33528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9952" tIns="74976" rIns="149952" bIns="74976"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9228" y="2172615"/>
            <a:ext cx="7148182" cy="6638079"/>
          </a:xfrm>
        </p:spPr>
        <p:txBody>
          <a:bodyPr/>
          <a:lstStyle>
            <a:lvl1pPr>
              <a:defRPr sz="4600"/>
            </a:lvl1pPr>
            <a:lvl2pPr>
              <a:defRPr sz="3900"/>
            </a:lvl2pPr>
            <a:lvl3pPr>
              <a:defRPr sz="3300"/>
            </a:lvl3pPr>
            <a:lvl4pPr>
              <a:defRPr sz="3000"/>
            </a:lvl4pPr>
            <a:lvl5pPr>
              <a:defRPr sz="3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7153" y="2172615"/>
            <a:ext cx="7148182" cy="6638079"/>
          </a:xfrm>
        </p:spPr>
        <p:txBody>
          <a:bodyPr/>
          <a:lstStyle>
            <a:lvl1pPr>
              <a:defRPr sz="4600"/>
            </a:lvl1pPr>
            <a:lvl2pPr>
              <a:defRPr sz="3900"/>
            </a:lvl2pPr>
            <a:lvl3pPr>
              <a:defRPr sz="3300"/>
            </a:lvl3pPr>
            <a:lvl4pPr>
              <a:defRPr sz="3000"/>
            </a:lvl4pPr>
            <a:lvl5pPr>
              <a:defRPr sz="3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D4FD8B3-699D-4590-9E44-CDA0EC76C248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226E93F-469D-47CF-AD8B-8F97369CCC3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9228" y="400473"/>
            <a:ext cx="14566107" cy="16764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9228" y="7934960"/>
            <a:ext cx="7150993" cy="11176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299905" anchor="ctr"/>
          <a:lstStyle>
            <a:lvl1pPr marL="0" indent="0">
              <a:buNone/>
              <a:defRPr sz="3900" b="0">
                <a:solidFill>
                  <a:schemeClr val="bg1"/>
                </a:solidFill>
              </a:defRPr>
            </a:lvl1pPr>
            <a:lvl2pPr>
              <a:buNone/>
              <a:defRPr sz="3300" b="1"/>
            </a:lvl2pPr>
            <a:lvl3pPr>
              <a:buNone/>
              <a:defRPr sz="3000" b="1"/>
            </a:lvl3pPr>
            <a:lvl4pPr>
              <a:buNone/>
              <a:defRPr sz="2600" b="1"/>
            </a:lvl4pPr>
            <a:lvl5pPr>
              <a:buNone/>
              <a:defRPr sz="2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8221536" y="7934960"/>
            <a:ext cx="7153802" cy="11176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299905" anchor="ctr"/>
          <a:lstStyle>
            <a:lvl1pPr marL="0" indent="0">
              <a:buNone/>
              <a:defRPr sz="3900" b="0">
                <a:solidFill>
                  <a:schemeClr val="bg1"/>
                </a:solidFill>
              </a:defRPr>
            </a:lvl1pPr>
            <a:lvl2pPr>
              <a:buNone/>
              <a:defRPr sz="3300" b="1"/>
            </a:lvl2pPr>
            <a:lvl3pPr>
              <a:buNone/>
              <a:defRPr sz="3000" b="1"/>
            </a:lvl3pPr>
            <a:lvl4pPr>
              <a:buNone/>
              <a:defRPr sz="2600" b="1"/>
            </a:lvl4pPr>
            <a:lvl5pPr>
              <a:buNone/>
              <a:defRPr sz="2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809228" y="2118299"/>
            <a:ext cx="7150993" cy="5781252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3900"/>
            </a:lvl1pPr>
            <a:lvl2pPr>
              <a:defRPr sz="3300"/>
            </a:lvl2pPr>
            <a:lvl3pPr>
              <a:defRPr sz="3000"/>
            </a:lvl3pPr>
            <a:lvl4pPr>
              <a:defRPr sz="2600"/>
            </a:lvl4pPr>
            <a:lvl5pPr>
              <a:defRPr sz="2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21534" y="2118299"/>
            <a:ext cx="7153802" cy="5781252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3900"/>
            </a:lvl1pPr>
            <a:lvl2pPr>
              <a:defRPr sz="3300"/>
            </a:lvl2pPr>
            <a:lvl3pPr>
              <a:defRPr sz="3000"/>
            </a:lvl3pPr>
            <a:lvl4pPr>
              <a:defRPr sz="2600"/>
            </a:lvl4pPr>
            <a:lvl5pPr>
              <a:defRPr sz="2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D4FD8B3-699D-4590-9E44-CDA0EC76C248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226E93F-469D-47CF-AD8B-8F97369CCC3A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D4FD8B3-699D-4590-9E44-CDA0EC76C248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226E93F-469D-47CF-AD8B-8F97369CCC3A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D4FD8B3-699D-4590-9E44-CDA0EC76C248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226E93F-469D-47CF-AD8B-8F97369CCC3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8456" y="7152640"/>
            <a:ext cx="13242484" cy="67056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41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7822539" y="7854150"/>
            <a:ext cx="7034890" cy="1341120"/>
          </a:xfrm>
        </p:spPr>
        <p:txBody>
          <a:bodyPr/>
          <a:lstStyle>
            <a:lvl1pPr marL="0" indent="0" algn="r">
              <a:buNone/>
              <a:defRPr sz="2600"/>
            </a:lvl1pPr>
            <a:lvl2pPr>
              <a:buNone/>
              <a:defRPr sz="2000"/>
            </a:lvl2pPr>
            <a:lvl3pPr>
              <a:buNone/>
              <a:defRPr sz="1600"/>
            </a:lvl3pPr>
            <a:lvl4pPr>
              <a:buNone/>
              <a:defRPr sz="1500"/>
            </a:lvl4pPr>
            <a:lvl5pPr>
              <a:buNone/>
              <a:defRPr sz="15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618456" y="402336"/>
            <a:ext cx="13238973" cy="6705600"/>
          </a:xfrm>
        </p:spPr>
        <p:txBody>
          <a:bodyPr/>
          <a:lstStyle>
            <a:lvl1pPr>
              <a:defRPr sz="5200"/>
            </a:lvl1pPr>
            <a:lvl2pPr>
              <a:defRPr sz="4600"/>
            </a:lvl2pPr>
            <a:lvl3pPr>
              <a:defRPr sz="3900"/>
            </a:lvl3pPr>
            <a:lvl4pPr>
              <a:defRPr sz="3300"/>
            </a:lvl4pPr>
            <a:lvl5pPr>
              <a:defRPr sz="33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1906614" y="9398318"/>
            <a:ext cx="3398758" cy="536448"/>
          </a:xfrm>
        </p:spPr>
        <p:txBody>
          <a:bodyPr/>
          <a:lstStyle>
            <a:extLst/>
          </a:lstStyle>
          <a:p>
            <a:fld id="{5D4FD8B3-699D-4590-9E44-CDA0EC76C248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226E93F-469D-47CF-AD8B-8F97369CCC3A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9941" y="7983656"/>
            <a:ext cx="12677908" cy="950740"/>
          </a:xfrm>
          <a:noFill/>
        </p:spPr>
        <p:txBody>
          <a:bodyPr lIns="149952" tIns="0" rIns="149952" anchor="t"/>
          <a:lstStyle>
            <a:lvl1pPr marL="0" marR="29990" indent="0" algn="r">
              <a:buNone/>
              <a:defRPr sz="2300"/>
            </a:lvl1pPr>
            <a:lvl2pPr>
              <a:defRPr sz="20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4614" y="278620"/>
            <a:ext cx="15375335" cy="6437376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5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5D4FD8B3-699D-4590-9E44-CDA0EC76C248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752576" y="9398318"/>
            <a:ext cx="4160624" cy="53551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6226E93F-469D-47CF-AD8B-8F97369CCC3A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4614" y="7135512"/>
            <a:ext cx="14293235" cy="82525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49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883696" y="8719240"/>
            <a:ext cx="8744733" cy="13509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49952" tIns="74976" rIns="149952" bIns="74976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859703" y="8710549"/>
            <a:ext cx="6531970" cy="136906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49952" tIns="74976" rIns="149952" bIns="74976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10694" y="8493838"/>
            <a:ext cx="6021978" cy="1585273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149952" tIns="74976" rIns="149952" bIns="74976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16348" y="8488683"/>
            <a:ext cx="6027633" cy="1590428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15335178" y="7316379"/>
            <a:ext cx="323691" cy="33528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9952" tIns="74976" rIns="149952" bIns="74976"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15005228" y="7316379"/>
            <a:ext cx="323691" cy="33528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9952" tIns="74976" rIns="149952" bIns="74976"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883696" y="8719240"/>
            <a:ext cx="8744733" cy="13509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49952" tIns="74976" rIns="149952" bIns="74976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859703" y="8710549"/>
            <a:ext cx="6531970" cy="136906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49952" tIns="74976" rIns="149952" bIns="74976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10694" y="8493838"/>
            <a:ext cx="6021978" cy="1585273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149952" tIns="74976" rIns="149952" bIns="74976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16348" y="8488683"/>
            <a:ext cx="6027633" cy="1590428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809228" y="402802"/>
            <a:ext cx="14566107" cy="1676400"/>
          </a:xfrm>
          <a:prstGeom prst="rect">
            <a:avLst/>
          </a:prstGeom>
        </p:spPr>
        <p:txBody>
          <a:bodyPr vert="horz" lIns="149952" tIns="74976" rIns="149952" bIns="74976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809228" y="2172615"/>
            <a:ext cx="14566107" cy="6638079"/>
          </a:xfrm>
          <a:prstGeom prst="rect">
            <a:avLst/>
          </a:prstGeom>
        </p:spPr>
        <p:txBody>
          <a:bodyPr vert="horz" lIns="149952" tIns="74976" rIns="149952" bIns="74976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11906614" y="9398318"/>
            <a:ext cx="3398758" cy="536448"/>
          </a:xfrm>
          <a:prstGeom prst="rect">
            <a:avLst/>
          </a:prstGeom>
        </p:spPr>
        <p:txBody>
          <a:bodyPr vert="horz" lIns="149952" tIns="74976" rIns="149952" bIns="74976" anchor="b"/>
          <a:lstStyle>
            <a:lvl1pPr algn="l" eaLnBrk="1" latinLnBrk="0" hangingPunct="1">
              <a:defRPr kumimoji="0" sz="1600">
                <a:solidFill>
                  <a:schemeClr val="tx1"/>
                </a:solidFill>
              </a:defRPr>
            </a:lvl1pPr>
            <a:extLst/>
          </a:lstStyle>
          <a:p>
            <a:fld id="{5D4FD8B3-699D-4590-9E44-CDA0EC76C248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7752576" y="9398318"/>
            <a:ext cx="4160624" cy="535517"/>
          </a:xfrm>
          <a:prstGeom prst="rect">
            <a:avLst/>
          </a:prstGeom>
        </p:spPr>
        <p:txBody>
          <a:bodyPr vert="horz" lIns="149952" tIns="74976" rIns="149952" bIns="74976" anchor="b"/>
          <a:lstStyle>
            <a:lvl1pPr algn="r" eaLnBrk="1" latinLnBrk="0" hangingPunct="1">
              <a:defRPr kumimoji="0" sz="1600"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5305371" y="9398318"/>
            <a:ext cx="647383" cy="535517"/>
          </a:xfrm>
          <a:prstGeom prst="rect">
            <a:avLst/>
          </a:prstGeom>
        </p:spPr>
        <p:txBody>
          <a:bodyPr vert="horz" lIns="149952" tIns="74976" rIns="149952" bIns="74976" anchor="b"/>
          <a:lstStyle>
            <a:lvl1pPr algn="r" eaLnBrk="1" latinLnBrk="0" hangingPunct="1">
              <a:defRPr kumimoji="0" sz="1600" b="0">
                <a:solidFill>
                  <a:schemeClr val="tx1"/>
                </a:solidFill>
              </a:defRPr>
            </a:lvl1pPr>
            <a:extLst/>
          </a:lstStyle>
          <a:p>
            <a:fld id="{6226E93F-469D-47CF-AD8B-8F97369CCC3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67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599810" indent="-419867" algn="l" rtl="0" eaLnBrk="1" latinLnBrk="0" hangingPunct="1">
        <a:spcBef>
          <a:spcPts val="656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4400" kern="1200">
          <a:solidFill>
            <a:schemeClr val="tx1"/>
          </a:solidFill>
          <a:latin typeface="+mn-lt"/>
          <a:ea typeface="+mn-ea"/>
          <a:cs typeface="+mn-cs"/>
        </a:defRPr>
      </a:lvl1pPr>
      <a:lvl2pPr marL="1019677" indent="-374881" algn="l" rtl="0" eaLnBrk="1" latinLnBrk="0" hangingPunct="1">
        <a:spcBef>
          <a:spcPts val="531"/>
        </a:spcBef>
        <a:buClr>
          <a:schemeClr val="accent1"/>
        </a:buClr>
        <a:buFont typeface="Verdana"/>
        <a:buChar char="◦"/>
        <a:defRPr kumimoji="0"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409553" indent="-374881" algn="l" rtl="0" eaLnBrk="1" latinLnBrk="0" hangingPunct="1">
        <a:spcBef>
          <a:spcPts val="574"/>
        </a:spcBef>
        <a:buClr>
          <a:schemeClr val="accent2"/>
        </a:buClr>
        <a:buSzPct val="100000"/>
        <a:buFont typeface="Wingdings 2"/>
        <a:buChar char=""/>
        <a:defRPr kumimoji="0"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1874406" indent="-374881" algn="l" rtl="0" eaLnBrk="1" latinLnBrk="0" hangingPunct="1">
        <a:spcBef>
          <a:spcPts val="574"/>
        </a:spcBef>
        <a:buClr>
          <a:schemeClr val="accent2"/>
        </a:buClr>
        <a:buFont typeface="Wingdings 2"/>
        <a:buChar char=""/>
        <a:defRPr kumimoji="0" sz="3100" kern="1200">
          <a:solidFill>
            <a:schemeClr val="tx1"/>
          </a:solidFill>
          <a:latin typeface="+mn-lt"/>
          <a:ea typeface="+mn-ea"/>
          <a:cs typeface="+mn-cs"/>
        </a:defRPr>
      </a:lvl4pPr>
      <a:lvl5pPr marL="2249287" indent="-374881" algn="l" rtl="0" eaLnBrk="1" latinLnBrk="0" hangingPunct="1">
        <a:spcBef>
          <a:spcPts val="574"/>
        </a:spcBef>
        <a:buClr>
          <a:schemeClr val="accent2"/>
        </a:buClr>
        <a:buFont typeface="Wingdings 2"/>
        <a:buChar char="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2624168" indent="-374881" algn="l" rtl="0" eaLnBrk="1" latinLnBrk="0" hangingPunct="1">
        <a:spcBef>
          <a:spcPts val="574"/>
        </a:spcBef>
        <a:buClr>
          <a:schemeClr val="accent3"/>
        </a:buClr>
        <a:buFont typeface="Wingdings 2"/>
        <a:buChar char="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2999049" indent="-374881" algn="l" rtl="0" eaLnBrk="1" latinLnBrk="0" hangingPunct="1">
        <a:spcBef>
          <a:spcPts val="574"/>
        </a:spcBef>
        <a:buClr>
          <a:schemeClr val="accent3"/>
        </a:buClr>
        <a:buFont typeface="Wingdings 2"/>
        <a:buChar char="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3373930" indent="-374881" algn="l" rtl="0" eaLnBrk="1" latinLnBrk="0" hangingPunct="1">
        <a:spcBef>
          <a:spcPts val="574"/>
        </a:spcBef>
        <a:buClr>
          <a:schemeClr val="accent3"/>
        </a:buClr>
        <a:buFont typeface="Wingdings 2"/>
        <a:buChar char="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3748811" indent="-374881" algn="l" rtl="0" eaLnBrk="1" latinLnBrk="0" hangingPunct="1">
        <a:spcBef>
          <a:spcPts val="574"/>
        </a:spcBef>
        <a:buClr>
          <a:schemeClr val="accent3"/>
        </a:buClr>
        <a:buFont typeface="Wingdings 2"/>
        <a:buChar char="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74976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49952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224928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99904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374881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449857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524833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599809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7" Type="http://schemas.openxmlformats.org/officeDocument/2006/relationships/image" Target="../media/image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gif"/><Relationship Id="rId5" Type="http://schemas.openxmlformats.org/officeDocument/2006/relationships/hyperlink" Target="file:///E:\Local%20Settings\Temp\Local%20Settings\Luan\PW%20HAI%20PHONG\5%20-%20The%20gioi%20quanh%20be%20-CHUAN\CACFILE\chua%20dung.wav" TargetMode="Externa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4.png"/><Relationship Id="rId5" Type="http://schemas.openxmlformats.org/officeDocument/2006/relationships/image" Target="../media/image18.jpeg"/><Relationship Id="rId4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4.png"/><Relationship Id="rId5" Type="http://schemas.openxmlformats.org/officeDocument/2006/relationships/image" Target="../media/image19.jpeg"/><Relationship Id="rId4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slideLayout" Target="../slideLayouts/slideLayout2.xml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2" Type="http://schemas.openxmlformats.org/officeDocument/2006/relationships/audio" Target="../media/media2.mp3"/><Relationship Id="rId16" Type="http://schemas.openxmlformats.org/officeDocument/2006/relationships/image" Target="../media/image20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5" Type="http://schemas.openxmlformats.org/officeDocument/2006/relationships/image" Target="../media/image14.png"/><Relationship Id="rId10" Type="http://schemas.openxmlformats.org/officeDocument/2006/relationships/audio" Target="../media/media6.mp3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7" Type="http://schemas.openxmlformats.org/officeDocument/2006/relationships/image" Target="../media/image22.png"/><Relationship Id="rId12" Type="http://schemas.microsoft.com/office/2007/relationships/hdphoto" Target="../media/hdphoto2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11" Type="http://schemas.openxmlformats.org/officeDocument/2006/relationships/image" Target="../media/image25.png"/><Relationship Id="rId10" Type="http://schemas.microsoft.com/office/2007/relationships/hdphoto" Target="../media/hdphoto1.wdp"/><Relationship Id="rId9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microsoft.com/office/2007/relationships/hdphoto" Target="../media/hdphoto2.wdp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5.png"/><Relationship Id="rId5" Type="http://schemas.microsoft.com/office/2007/relationships/hdphoto" Target="../media/hdphoto1.wdp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hyperlink" Target="http://www.taochu.com/messages/message_112.gif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gi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4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4.png"/><Relationship Id="rId5" Type="http://schemas.openxmlformats.org/officeDocument/2006/relationships/image" Target="../media/image16.jpeg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4.png"/><Relationship Id="rId5" Type="http://schemas.openxmlformats.org/officeDocument/2006/relationships/image" Target="../media/image17.jpe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7" name="AutoShape 11"/>
          <p:cNvSpPr>
            <a:spLocks noChangeArrowheads="1"/>
          </p:cNvSpPr>
          <p:nvPr/>
        </p:nvSpPr>
        <p:spPr bwMode="auto">
          <a:xfrm rot="1899727">
            <a:off x="14922956" y="989543"/>
            <a:ext cx="901951" cy="1345777"/>
          </a:xfrm>
          <a:prstGeom prst="star4">
            <a:avLst>
              <a:gd name="adj" fmla="val 5125"/>
            </a:avLst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lIns="149952" tIns="74976" rIns="149952" bIns="74976" anchor="ctr"/>
          <a:lstStyle/>
          <a:p>
            <a:endParaRPr lang="en-US"/>
          </a:p>
        </p:txBody>
      </p:sp>
      <p:pic>
        <p:nvPicPr>
          <p:cNvPr id="2051" name="Picture 15" descr="nature%20(6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100" y="6370320"/>
            <a:ext cx="3905650" cy="3017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3" name="Picture 1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6184563" cy="10058400"/>
          </a:xfrm>
          <a:prstGeom prst="rect">
            <a:avLst/>
          </a:prstGeom>
          <a:solidFill>
            <a:srgbClr val="33CCFF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scene3d>
            <a:camera prst="orthographicFront"/>
            <a:lightRig rig="threePt" dir="t"/>
          </a:scene3d>
          <a:sp3d extrusionH="76200">
            <a:extrusionClr>
              <a:srgbClr val="00CCFF"/>
            </a:extrusionClr>
          </a:sp3d>
        </p:spPr>
      </p:pic>
      <p:sp>
        <p:nvSpPr>
          <p:cNvPr id="16" name="Rectangle 15"/>
          <p:cNvSpPr/>
          <p:nvPr/>
        </p:nvSpPr>
        <p:spPr>
          <a:xfrm>
            <a:off x="1213842" y="2905760"/>
            <a:ext cx="11868680" cy="1689497"/>
          </a:xfrm>
          <a:prstGeom prst="rect">
            <a:avLst/>
          </a:prstGeom>
          <a:noFill/>
        </p:spPr>
        <p:txBody>
          <a:bodyPr wrap="none" lIns="149952" tIns="74976" rIns="149952" bIns="74976">
            <a:prstTxWarp prst="textDoubleWave1">
              <a:avLst/>
            </a:prstTxWarp>
            <a:spAutoFit/>
          </a:bodyPr>
          <a:lstStyle/>
          <a:p>
            <a:pPr algn="ctr">
              <a:defRPr/>
            </a:pPr>
            <a:r>
              <a:rPr lang="en-US" sz="8900" b="1" kern="10" spc="82" dirty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/>
              </a:rPr>
              <a:t>Welcome to our class today!</a:t>
            </a:r>
            <a:endParaRPr lang="en-US" sz="8900" b="1" spc="82" dirty="0">
              <a:ln w="12700" cmpd="sng">
                <a:solidFill>
                  <a:schemeClr val="tx1"/>
                </a:solidFill>
                <a:prstDash val="solid"/>
              </a:ln>
              <a:solidFill>
                <a:srgbClr val="00B050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895210" y="4464944"/>
            <a:ext cx="7148182" cy="1259412"/>
          </a:xfrm>
          <a:prstGeom prst="rect">
            <a:avLst/>
          </a:prstGeom>
          <a:noFill/>
        </p:spPr>
        <p:txBody>
          <a:bodyPr lIns="149952" tIns="74976" rIns="149952" bIns="74976">
            <a:spAutoFit/>
          </a:bodyPr>
          <a:lstStyle/>
          <a:p>
            <a:pPr algn="ctr">
              <a:defRPr/>
            </a:pPr>
            <a:r>
              <a:rPr lang="en-US" sz="7200" b="1" dirty="0" smtClean="0">
                <a:ln w="18000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 Class</a:t>
            </a:r>
            <a:r>
              <a:rPr lang="en-US" sz="7200" b="1" dirty="0">
                <a:ln w="18000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: </a:t>
            </a:r>
            <a:r>
              <a:rPr lang="en-US" sz="7200" b="1" dirty="0" smtClean="0">
                <a:ln w="18000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7A</a:t>
            </a:r>
            <a:endParaRPr lang="en-US" sz="7200" b="1" dirty="0">
              <a:ln w="18000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800000"/>
              </a:ln>
              <a:solidFill>
                <a:srgbClr val="FFC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2056" name="Picture 27" descr="roses_swaying_back_an_a_mc">
            <a:hlinkClick r:id="rId5" action="ppaction://hlinkfile"/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8440" y="7934960"/>
            <a:ext cx="2379918" cy="2123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27" descr="roses_swaying_back_an_a_mc">
            <a:hlinkClick r:id="rId5" action="ppaction://hlinkfile"/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4067" y="7934960"/>
            <a:ext cx="2379918" cy="2123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27" descr="roses_swaying_back_an_a_mc">
            <a:hlinkClick r:id="rId5" action="ppaction://hlinkfile"/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5627" y="7934960"/>
            <a:ext cx="2379918" cy="2123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27" descr="roses_swaying_back_an_a_mc">
            <a:hlinkClick r:id="rId5" action="ppaction://hlinkfile"/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04646" y="7934960"/>
            <a:ext cx="2379917" cy="2123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27" descr="roses_swaying_back_an_a_mc">
            <a:hlinkClick r:id="rId5" action="ppaction://hlinkfile"/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2814" y="7934960"/>
            <a:ext cx="2379918" cy="2123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27" descr="roses_swaying_back_an_a_mc">
            <a:hlinkClick r:id="rId5" action="ppaction://hlinkfile"/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7934960"/>
            <a:ext cx="2379918" cy="2123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2" name="Picture 27" descr="roses_swaying_back_an_a_mc">
            <a:hlinkClick r:id="rId5" action="ppaction://hlinkfile"/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1253" y="7934960"/>
            <a:ext cx="2379918" cy="2123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1" descr="C:\Users\Admin\Documents\732562ff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614" y="3352800"/>
            <a:ext cx="6709850" cy="2766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4" name="Picture 21" descr="C:\Users\Admin\Documents\732562ff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1252" y="3464560"/>
            <a:ext cx="6709850" cy="2766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4672732" y="7019776"/>
            <a:ext cx="6248400" cy="85930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49953" tIns="74977" rIns="149953" bIns="74977" rtlCol="0">
            <a:spAutoFit/>
          </a:bodyPr>
          <a:lstStyle/>
          <a:p>
            <a:r>
              <a:rPr lang="en-GB" sz="4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GB" sz="4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GB" sz="4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034.989.5579</a:t>
            </a:r>
            <a:endParaRPr lang="en-US" sz="4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5252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07" grpId="0" animBg="1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108657" y="260104"/>
            <a:ext cx="3006431" cy="964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5938" tIns="125938" rIns="125938" bIns="125938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- glue 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848427" y="381000"/>
            <a:ext cx="5377454" cy="804296"/>
          </a:xfrm>
          <a:prstGeom prst="rect">
            <a:avLst/>
          </a:prstGeom>
        </p:spPr>
        <p:txBody>
          <a:bodyPr wrap="square" lIns="125959" tIns="62979" rIns="125959" bIns="62979">
            <a:spAutoFit/>
          </a:bodyPr>
          <a:lstStyle/>
          <a:p>
            <a:pPr lvl="0"/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keo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dán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hồ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14290" y="381000"/>
            <a:ext cx="1648991" cy="804296"/>
          </a:xfrm>
          <a:prstGeom prst="rect">
            <a:avLst/>
          </a:prstGeom>
        </p:spPr>
        <p:txBody>
          <a:bodyPr wrap="none" lIns="125959" tIns="62979" rIns="125959" bIns="62979">
            <a:spAutoFit/>
          </a:bodyPr>
          <a:lstStyle/>
          <a:p>
            <a:pPr algn="ctr"/>
            <a:r>
              <a:rPr lang="en-US" sz="4400" b="1" dirty="0">
                <a:solidFill>
                  <a:srgbClr val="0FB7BD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4400" b="1" dirty="0" err="1">
                <a:solidFill>
                  <a:srgbClr val="0FB7BD"/>
                </a:solidFill>
                <a:latin typeface="Times New Roman" pitchFamily="18" charset="0"/>
                <a:cs typeface="Times New Roman" pitchFamily="18" charset="0"/>
              </a:rPr>
              <a:t>ɡlu</a:t>
            </a:r>
            <a:r>
              <a:rPr lang="en-US" sz="4400" b="1" dirty="0">
                <a:solidFill>
                  <a:srgbClr val="0FB7BD"/>
                </a:solidFill>
                <a:latin typeface="Times New Roman" pitchFamily="18" charset="0"/>
                <a:cs typeface="Times New Roman" pitchFamily="18" charset="0"/>
              </a:rPr>
              <a:t>ː/ </a:t>
            </a:r>
          </a:p>
        </p:txBody>
      </p:sp>
      <p:pic>
        <p:nvPicPr>
          <p:cNvPr id="4" name="Picture 2" descr="Клей-карандаш 15гр Glue Stick DF арт.1040 \24\576 — купить в городе  Владивосток, цена, фото — Гринлэнд">
            <a:extLst>
              <a:ext uri="{FF2B5EF4-FFF2-40B4-BE49-F238E27FC236}">
                <a16:creationId xmlns:a16="http://schemas.microsoft.com/office/drawing/2014/main" xmlns="" id="{E1373F66-0C5B-41AD-B170-70A987FEF8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3021" y="1855112"/>
            <a:ext cx="5338512" cy="5898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lue">
            <a:hlinkClick r:id="" action="ppaction://media"/>
            <a:extLst>
              <a:ext uri="{FF2B5EF4-FFF2-40B4-BE49-F238E27FC236}">
                <a16:creationId xmlns:a16="http://schemas.microsoft.com/office/drawing/2014/main" xmlns="" id="{1C06A22B-B23A-4975-BDFB-092B32EAE2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7329" y="1283602"/>
            <a:ext cx="1034544" cy="1143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479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7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262637" y="422209"/>
            <a:ext cx="6944186" cy="964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5938" tIns="125938" rIns="125938" bIns="125938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- making models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658427" y="533400"/>
            <a:ext cx="5377454" cy="804296"/>
          </a:xfrm>
          <a:prstGeom prst="rect">
            <a:avLst/>
          </a:prstGeom>
        </p:spPr>
        <p:txBody>
          <a:bodyPr wrap="square" lIns="125959" tIns="62979" rIns="125959" bIns="62979">
            <a:spAutoFit/>
          </a:bodyPr>
          <a:lstStyle/>
          <a:p>
            <a:pPr lvl="0"/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hình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594113" y="533400"/>
            <a:ext cx="4412568" cy="804296"/>
          </a:xfrm>
          <a:prstGeom prst="rect">
            <a:avLst/>
          </a:prstGeom>
        </p:spPr>
        <p:txBody>
          <a:bodyPr wrap="none" lIns="125959" tIns="62979" rIns="125959" bIns="62979">
            <a:spAutoFit/>
          </a:bodyPr>
          <a:lstStyle/>
          <a:p>
            <a:pPr algn="ctr"/>
            <a:r>
              <a:rPr lang="en-US" sz="4400" b="1" dirty="0">
                <a:solidFill>
                  <a:srgbClr val="0FB7BD"/>
                </a:solidFill>
                <a:latin typeface="Times New Roman" pitchFamily="18" charset="0"/>
                <a:cs typeface="Times New Roman" pitchFamily="18" charset="0"/>
              </a:rPr>
              <a:t>/ˈ</a:t>
            </a:r>
            <a:r>
              <a:rPr lang="en-US" sz="4400" b="1" dirty="0" err="1">
                <a:solidFill>
                  <a:srgbClr val="0FB7BD"/>
                </a:solidFill>
                <a:latin typeface="Times New Roman" pitchFamily="18" charset="0"/>
                <a:cs typeface="Times New Roman" pitchFamily="18" charset="0"/>
              </a:rPr>
              <a:t>meɪkɪŋ</a:t>
            </a:r>
            <a:r>
              <a:rPr lang="en-US" sz="4400" b="1" dirty="0">
                <a:solidFill>
                  <a:srgbClr val="0FB7BD"/>
                </a:solidFill>
                <a:latin typeface="Times New Roman" pitchFamily="18" charset="0"/>
                <a:cs typeface="Times New Roman" pitchFamily="18" charset="0"/>
              </a:rPr>
              <a:t> ˈ</a:t>
            </a:r>
            <a:r>
              <a:rPr lang="en-US" sz="4400" b="1" dirty="0" err="1">
                <a:solidFill>
                  <a:srgbClr val="0FB7BD"/>
                </a:solidFill>
                <a:latin typeface="Times New Roman" pitchFamily="18" charset="0"/>
                <a:cs typeface="Times New Roman" pitchFamily="18" charset="0"/>
              </a:rPr>
              <a:t>mɒdlz</a:t>
            </a:r>
            <a:r>
              <a:rPr lang="en-US" sz="4400" b="1" dirty="0">
                <a:solidFill>
                  <a:srgbClr val="0FB7BD"/>
                </a:solidFill>
                <a:latin typeface="Times New Roman" pitchFamily="18" charset="0"/>
                <a:cs typeface="Times New Roman" pitchFamily="18" charset="0"/>
              </a:rPr>
              <a:t>/ </a:t>
            </a:r>
          </a:p>
        </p:txBody>
      </p:sp>
      <p:pic>
        <p:nvPicPr>
          <p:cNvPr id="2050" name="Picture 2" descr="Making models Royalty Free Vector Image - VectorStock">
            <a:extLst>
              <a:ext uri="{FF2B5EF4-FFF2-40B4-BE49-F238E27FC236}">
                <a16:creationId xmlns:a16="http://schemas.microsoft.com/office/drawing/2014/main" xmlns="" id="{35131C34-559A-4B73-BBA0-141B594A49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19"/>
          <a:stretch/>
        </p:blipFill>
        <p:spPr bwMode="auto">
          <a:xfrm>
            <a:off x="4780041" y="2022900"/>
            <a:ext cx="5346237" cy="6049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making models">
            <a:hlinkClick r:id="" action="ppaction://media"/>
            <a:extLst>
              <a:ext uri="{FF2B5EF4-FFF2-40B4-BE49-F238E27FC236}">
                <a16:creationId xmlns:a16="http://schemas.microsoft.com/office/drawing/2014/main" xmlns="" id="{4334A776-F819-49FA-85D3-93E555F7EB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7236" y="1820789"/>
            <a:ext cx="1070671" cy="1182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720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6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2354714"/>
              </p:ext>
            </p:extLst>
          </p:nvPr>
        </p:nvGraphicFramePr>
        <p:xfrm>
          <a:off x="2055113" y="2066497"/>
          <a:ext cx="12929039" cy="7065896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415978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78916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98009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1012229">
                <a:tc>
                  <a:txBody>
                    <a:bodyPr/>
                    <a:lstStyle/>
                    <a:p>
                      <a:pPr algn="ctr"/>
                      <a:r>
                        <a:rPr lang="en-US" sz="3700" b="1" dirty="0">
                          <a:solidFill>
                            <a:srgbClr val="0070C0"/>
                          </a:solidFill>
                        </a:rPr>
                        <a:t>New words</a:t>
                      </a:r>
                    </a:p>
                  </a:txBody>
                  <a:tcPr marL="121384" marR="121384" marT="67056" marB="6705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700" b="1" dirty="0">
                          <a:solidFill>
                            <a:srgbClr val="0070C0"/>
                          </a:solidFill>
                        </a:rPr>
                        <a:t>Pronunciation</a:t>
                      </a:r>
                    </a:p>
                  </a:txBody>
                  <a:tcPr marL="121384" marR="121384" marT="67056" marB="6705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700" b="1" dirty="0">
                          <a:solidFill>
                            <a:srgbClr val="0070C0"/>
                          </a:solidFill>
                        </a:rPr>
                        <a:t>Meaning</a:t>
                      </a:r>
                    </a:p>
                  </a:txBody>
                  <a:tcPr marL="121384" marR="121384" marT="67056" marB="67056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975222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5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 unusual (adj) </a:t>
                      </a:r>
                      <a:endParaRPr lang="en-US" sz="35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3" marR="95253" marT="105241" marB="105241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ʌnˈjuːʒuəl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en-US" sz="35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48" marR="48048" marT="105241" marB="105241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khác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thường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35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48" marR="48048" marT="105241" marB="105241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975222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5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 creativity (n) </a:t>
                      </a:r>
                      <a:endParaRPr lang="en-US" sz="35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3" marR="95253" marT="105241" marB="105241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/ˌ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kriːeɪˈtɪvəti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en-US" sz="35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48" marR="48048" marT="105241" marB="105241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sự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sáng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tạo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35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48" marR="48048" marT="105241" marB="105241" anchor="ctr"/>
                </a:tc>
                <a:extLst>
                  <a:ext uri="{0D108BD9-81ED-4DB2-BD59-A6C34878D82A}">
                    <a16:rowId xmlns="" xmlns:a16="http://schemas.microsoft.com/office/drawing/2014/main" val="2917693607"/>
                  </a:ext>
                </a:extLst>
              </a:tr>
              <a:tr h="975222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5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3. dollhouse (n) </a:t>
                      </a:r>
                      <a:endParaRPr lang="en-US" sz="35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3" marR="95253" marT="105241" marB="105241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dɒlhaʊs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en-US" sz="35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48" marR="48048" marT="105241" marB="105241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5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nhà búp bê</a:t>
                      </a:r>
                      <a:endParaRPr lang="en-US" sz="35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48" marR="48048" marT="105241" marB="105241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042667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5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4. cardboard (n) </a:t>
                      </a:r>
                      <a:endParaRPr lang="en-US" sz="35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3" marR="95253" marT="105241" marB="105241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kɑːdbɔːd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en-US" sz="35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48" marR="48048" marT="105241" marB="105241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bìa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các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tông</a:t>
                      </a:r>
                      <a:endParaRPr lang="en-US" sz="35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48" marR="48048" marT="105241" marB="105241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042667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5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5. glue (n) </a:t>
                      </a:r>
                      <a:endParaRPr lang="en-US" sz="35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3" marR="95253" marT="105241" marB="105241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5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/ɡluː/</a:t>
                      </a:r>
                      <a:endParaRPr lang="en-US" sz="35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48" marR="48048" marT="105241" marB="105241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5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keo dán, hồ</a:t>
                      </a:r>
                      <a:endParaRPr lang="en-US" sz="35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48" marR="48048" marT="105241" marB="105241" anchor="ctr"/>
                </a:tc>
                <a:extLst>
                  <a:ext uri="{0D108BD9-81ED-4DB2-BD59-A6C34878D82A}">
                    <a16:rowId xmlns="" xmlns:a16="http://schemas.microsoft.com/office/drawing/2014/main" val="4149092647"/>
                  </a:ext>
                </a:extLst>
              </a:tr>
              <a:tr h="1042667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5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6. making models</a:t>
                      </a:r>
                      <a:endParaRPr lang="en-US" sz="35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3" marR="95253" marT="105241" marB="105241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meɪkɪŋ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ˈ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mɒdlz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en-US" sz="35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48" marR="48048" marT="105241" marB="105241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làm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mô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hình</a:t>
                      </a:r>
                      <a:endParaRPr lang="en-US" sz="35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48" marR="48048" marT="105241" marB="105241" anchor="ctr"/>
                </a:tc>
                <a:extLst>
                  <a:ext uri="{0D108BD9-81ED-4DB2-BD59-A6C34878D82A}">
                    <a16:rowId xmlns="" xmlns:a16="http://schemas.microsoft.com/office/drawing/2014/main" val="2772799776"/>
                  </a:ext>
                </a:extLst>
              </a:tr>
            </a:tbl>
          </a:graphicData>
        </a:graphic>
      </p:graphicFrame>
      <p:pic>
        <p:nvPicPr>
          <p:cNvPr id="15" name="unusual">
            <a:hlinkClick r:id="" action="ppaction://media"/>
            <a:extLst>
              <a:ext uri="{FF2B5EF4-FFF2-40B4-BE49-F238E27FC236}">
                <a16:creationId xmlns="" xmlns:a16="http://schemas.microsoft.com/office/drawing/2014/main" id="{EB01222F-50A8-4B31-9D8C-3CB595EE54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41938" y="3257006"/>
            <a:ext cx="650274" cy="718458"/>
          </a:xfrm>
          <a:prstGeom prst="rect">
            <a:avLst/>
          </a:prstGeom>
        </p:spPr>
      </p:pic>
      <p:pic>
        <p:nvPicPr>
          <p:cNvPr id="16" name="creativity">
            <a:hlinkClick r:id="" action="ppaction://media"/>
            <a:extLst>
              <a:ext uri="{FF2B5EF4-FFF2-40B4-BE49-F238E27FC236}">
                <a16:creationId xmlns="" xmlns:a16="http://schemas.microsoft.com/office/drawing/2014/main" id="{45399DDB-2A08-4040-B485-7C144724393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41938" y="4169038"/>
            <a:ext cx="650274" cy="718458"/>
          </a:xfrm>
          <a:prstGeom prst="rect">
            <a:avLst/>
          </a:prstGeom>
        </p:spPr>
      </p:pic>
      <p:pic>
        <p:nvPicPr>
          <p:cNvPr id="17" name="dollhouse">
            <a:hlinkClick r:id="" action="ppaction://media"/>
            <a:extLst>
              <a:ext uri="{FF2B5EF4-FFF2-40B4-BE49-F238E27FC236}">
                <a16:creationId xmlns="" xmlns:a16="http://schemas.microsoft.com/office/drawing/2014/main" id="{DB37C02B-D935-4455-8C61-B1C34537431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41938" y="5170905"/>
            <a:ext cx="650274" cy="718458"/>
          </a:xfrm>
          <a:prstGeom prst="rect">
            <a:avLst/>
          </a:prstGeom>
        </p:spPr>
      </p:pic>
      <p:pic>
        <p:nvPicPr>
          <p:cNvPr id="18" name="cardboard">
            <a:hlinkClick r:id="" action="ppaction://media"/>
            <a:extLst>
              <a:ext uri="{FF2B5EF4-FFF2-40B4-BE49-F238E27FC236}">
                <a16:creationId xmlns="" xmlns:a16="http://schemas.microsoft.com/office/drawing/2014/main" id="{2AB80994-2B30-4E55-A4C2-8C6CB75CDB4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41938" y="6172772"/>
            <a:ext cx="650274" cy="718458"/>
          </a:xfrm>
          <a:prstGeom prst="rect">
            <a:avLst/>
          </a:prstGeom>
        </p:spPr>
      </p:pic>
      <p:pic>
        <p:nvPicPr>
          <p:cNvPr id="19" name="glue">
            <a:hlinkClick r:id="" action="ppaction://media"/>
            <a:extLst>
              <a:ext uri="{FF2B5EF4-FFF2-40B4-BE49-F238E27FC236}">
                <a16:creationId xmlns="" xmlns:a16="http://schemas.microsoft.com/office/drawing/2014/main" id="{CECE9711-7B1D-45EF-8861-8AF0F5342FD0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41939" y="7174640"/>
            <a:ext cx="650274" cy="718458"/>
          </a:xfrm>
          <a:prstGeom prst="rect">
            <a:avLst/>
          </a:prstGeom>
        </p:spPr>
      </p:pic>
      <p:pic>
        <p:nvPicPr>
          <p:cNvPr id="20" name="making models">
            <a:hlinkClick r:id="" action="ppaction://media"/>
            <a:extLst>
              <a:ext uri="{FF2B5EF4-FFF2-40B4-BE49-F238E27FC236}">
                <a16:creationId xmlns="" xmlns:a16="http://schemas.microsoft.com/office/drawing/2014/main" id="{01EA4678-E4F0-4FE7-96EC-D407B7D4F321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41938" y="8256336"/>
            <a:ext cx="650274" cy="71845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1A1662D4-D49E-0A4A-8142-280CE10C8B17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33" t="47037" r="28334" b="33704"/>
          <a:stretch/>
        </p:blipFill>
        <p:spPr>
          <a:xfrm>
            <a:off x="269743" y="143086"/>
            <a:ext cx="4622138" cy="8001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743757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6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9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0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4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65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2011039" y="6508140"/>
            <a:ext cx="252209" cy="278653"/>
          </a:xfrm>
          <a:prstGeom prst="rect">
            <a:avLst/>
          </a:prstGeom>
        </p:spPr>
      </p:pic>
      <p:sp>
        <p:nvSpPr>
          <p:cNvPr id="25" name="TextBox 25"/>
          <p:cNvSpPr txBox="1"/>
          <p:nvPr/>
        </p:nvSpPr>
        <p:spPr>
          <a:xfrm>
            <a:off x="396081" y="2046123"/>
            <a:ext cx="6121820" cy="5232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839741">
              <a:defRPr/>
            </a:pPr>
            <a:r>
              <a:rPr lang="en-US" sz="3400" b="1" dirty="0">
                <a:solidFill>
                  <a:srgbClr val="000000"/>
                </a:solidFill>
                <a:latin typeface="Montserrat Medium" pitchFamily="2" charset="77"/>
              </a:rPr>
              <a:t>1. Who are they? </a:t>
            </a:r>
          </a:p>
        </p:txBody>
      </p:sp>
      <p:sp>
        <p:nvSpPr>
          <p:cNvPr id="46" name="TextBox 25">
            <a:extLst>
              <a:ext uri="{FF2B5EF4-FFF2-40B4-BE49-F238E27FC236}">
                <a16:creationId xmlns:a16="http://schemas.microsoft.com/office/drawing/2014/main" xmlns="" id="{4B216720-B405-E94C-8CEC-C60EBC4E9122}"/>
              </a:ext>
            </a:extLst>
          </p:cNvPr>
          <p:cNvSpPr txBox="1"/>
          <p:nvPr/>
        </p:nvSpPr>
        <p:spPr>
          <a:xfrm>
            <a:off x="539498" y="3048081"/>
            <a:ext cx="6121820" cy="5232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839741">
              <a:defRPr/>
            </a:pPr>
            <a:r>
              <a:rPr lang="en-US" sz="3400" b="1" i="1" dirty="0">
                <a:solidFill>
                  <a:srgbClr val="FF0000"/>
                </a:solidFill>
                <a:latin typeface="Montserrat Medium" pitchFamily="2" charset="77"/>
                <a:sym typeface="Wingdings" pitchFamily="2" charset="2"/>
              </a:rPr>
              <a:t> Ann and Trang</a:t>
            </a:r>
            <a:endParaRPr lang="en-US" sz="3400" b="1" i="1" dirty="0">
              <a:solidFill>
                <a:srgbClr val="FF0000"/>
              </a:solidFill>
              <a:latin typeface="Montserrat Medium" pitchFamily="2" charset="77"/>
            </a:endParaRPr>
          </a:p>
        </p:txBody>
      </p:sp>
      <p:sp>
        <p:nvSpPr>
          <p:cNvPr id="47" name="TextBox 25">
            <a:extLst>
              <a:ext uri="{FF2B5EF4-FFF2-40B4-BE49-F238E27FC236}">
                <a16:creationId xmlns:a16="http://schemas.microsoft.com/office/drawing/2014/main" xmlns="" id="{AF49CF0B-CDFB-BB4F-835B-2C1CBD54BA73}"/>
              </a:ext>
            </a:extLst>
          </p:cNvPr>
          <p:cNvSpPr txBox="1"/>
          <p:nvPr/>
        </p:nvSpPr>
        <p:spPr>
          <a:xfrm>
            <a:off x="319881" y="4235021"/>
            <a:ext cx="6121820" cy="5232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839741">
              <a:defRPr/>
            </a:pPr>
            <a:r>
              <a:rPr lang="en-US" sz="3400" b="1" dirty="0">
                <a:solidFill>
                  <a:srgbClr val="000000"/>
                </a:solidFill>
                <a:latin typeface="Montserrat Medium" pitchFamily="2" charset="77"/>
              </a:rPr>
              <a:t>2. Where are they?</a:t>
            </a:r>
          </a:p>
        </p:txBody>
      </p:sp>
      <p:sp>
        <p:nvSpPr>
          <p:cNvPr id="48" name="TextBox 25">
            <a:extLst>
              <a:ext uri="{FF2B5EF4-FFF2-40B4-BE49-F238E27FC236}">
                <a16:creationId xmlns:a16="http://schemas.microsoft.com/office/drawing/2014/main" xmlns="" id="{B748A62D-3DED-2D40-9C71-7DF1412D8E2E}"/>
              </a:ext>
            </a:extLst>
          </p:cNvPr>
          <p:cNvSpPr txBox="1"/>
          <p:nvPr/>
        </p:nvSpPr>
        <p:spPr>
          <a:xfrm>
            <a:off x="531293" y="5331510"/>
            <a:ext cx="6121820" cy="5232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839741">
              <a:defRPr/>
            </a:pPr>
            <a:r>
              <a:rPr lang="en-US" sz="3400" b="1" i="1" dirty="0">
                <a:solidFill>
                  <a:srgbClr val="FF0000"/>
                </a:solidFill>
                <a:latin typeface="Montserrat Medium" pitchFamily="2" charset="77"/>
                <a:sym typeface="Wingdings" pitchFamily="2" charset="2"/>
              </a:rPr>
              <a:t> Trang’s house</a:t>
            </a:r>
            <a:endParaRPr lang="en-US" sz="3400" b="1" i="1" dirty="0">
              <a:solidFill>
                <a:srgbClr val="FF0000"/>
              </a:solidFill>
              <a:latin typeface="Montserrat Medium" pitchFamily="2" charset="77"/>
            </a:endParaRPr>
          </a:p>
        </p:txBody>
      </p:sp>
      <p:sp>
        <p:nvSpPr>
          <p:cNvPr id="49" name="TextBox 25">
            <a:extLst>
              <a:ext uri="{FF2B5EF4-FFF2-40B4-BE49-F238E27FC236}">
                <a16:creationId xmlns:a16="http://schemas.microsoft.com/office/drawing/2014/main" xmlns="" id="{80C5D207-ACBD-9E44-A5F6-E98BC54423A1}"/>
              </a:ext>
            </a:extLst>
          </p:cNvPr>
          <p:cNvSpPr txBox="1"/>
          <p:nvPr/>
        </p:nvSpPr>
        <p:spPr>
          <a:xfrm>
            <a:off x="319881" y="6172200"/>
            <a:ext cx="6998381" cy="5232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839741">
              <a:defRPr/>
            </a:pPr>
            <a:r>
              <a:rPr lang="en-US" sz="3400" b="1" dirty="0">
                <a:solidFill>
                  <a:srgbClr val="000000"/>
                </a:solidFill>
                <a:latin typeface="Montserrat Medium" pitchFamily="2" charset="77"/>
              </a:rPr>
              <a:t>3. What are they talking about?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xmlns="" id="{164C8675-12C2-354E-A6E1-AC843B10666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01" t="35260" r="14126" b="42106"/>
          <a:stretch/>
        </p:blipFill>
        <p:spPr>
          <a:xfrm>
            <a:off x="662005" y="7391400"/>
            <a:ext cx="5945632" cy="1178413"/>
          </a:xfrm>
          <a:prstGeom prst="rect">
            <a:avLst/>
          </a:prstGeom>
          <a:ln w="12700">
            <a:solidFill>
              <a:schemeClr val="tx2">
                <a:lumMod val="50000"/>
              </a:schemeClr>
            </a:solidFill>
          </a:ln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076F1D3F-013B-1A46-A4F7-6C9A9F70BE9C}"/>
              </a:ext>
            </a:extLst>
          </p:cNvPr>
          <p:cNvSpPr txBox="1"/>
          <p:nvPr/>
        </p:nvSpPr>
        <p:spPr>
          <a:xfrm>
            <a:off x="10381517" y="8382000"/>
            <a:ext cx="1281278" cy="63879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83974" tIns="41986" rIns="83974" bIns="41986" rtlCol="0">
            <a:spAutoFit/>
          </a:bodyPr>
          <a:lstStyle/>
          <a:p>
            <a:pPr algn="ctr"/>
            <a:r>
              <a:rPr lang="x-none" sz="3600" b="1" dirty="0">
                <a:solidFill>
                  <a:srgbClr val="FF0000"/>
                </a:solidFill>
              </a:rPr>
              <a:t>Ann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2640418D-35FB-094D-A888-2CF25326E240}"/>
              </a:ext>
            </a:extLst>
          </p:cNvPr>
          <p:cNvSpPr txBox="1"/>
          <p:nvPr/>
        </p:nvSpPr>
        <p:spPr>
          <a:xfrm>
            <a:off x="8930481" y="381000"/>
            <a:ext cx="2483699" cy="63879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83974" tIns="41986" rIns="83974" bIns="41986" rtlCol="0">
            <a:spAutoFit/>
          </a:bodyPr>
          <a:lstStyle/>
          <a:p>
            <a:pPr algn="ctr"/>
            <a:r>
              <a:rPr lang="x-none" sz="3600" b="1" dirty="0">
                <a:solidFill>
                  <a:srgbClr val="FF0000"/>
                </a:solidFill>
              </a:rPr>
              <a:t>Trang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43682" y="228600"/>
            <a:ext cx="4724400" cy="55399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b="1" dirty="0" smtClean="0">
                <a:latin typeface="Montserrat Black" pitchFamily="2" charset="0"/>
              </a:rPr>
              <a:t>1. LISTEN AND READ</a:t>
            </a:r>
            <a:endParaRPr lang="en-US" b="1" dirty="0">
              <a:latin typeface="Montserrat Black" pitchFamily="2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8385" y="990600"/>
            <a:ext cx="5788296" cy="5663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7481" y="152400"/>
            <a:ext cx="4397228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3657" y="5638800"/>
            <a:ext cx="3820906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5003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46" grpId="0"/>
      <p:bldP spid="47" grpId="0"/>
      <p:bldP spid="48" grpId="0"/>
      <p:bldP spid="49" grpId="0"/>
      <p:bldP spid="55" grpId="0" animBg="1"/>
      <p:bldP spid="5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1BC93E69-68BE-B245-8690-A326064120E9}"/>
              </a:ext>
            </a:extLst>
          </p:cNvPr>
          <p:cNvSpPr txBox="1"/>
          <p:nvPr/>
        </p:nvSpPr>
        <p:spPr>
          <a:xfrm>
            <a:off x="403941" y="990600"/>
            <a:ext cx="15229786" cy="7625316"/>
          </a:xfrm>
          <a:prstGeom prst="rect">
            <a:avLst/>
          </a:prstGeom>
          <a:noFill/>
        </p:spPr>
        <p:txBody>
          <a:bodyPr wrap="square" lIns="83969" tIns="41985" rIns="83969" bIns="41985" rtlCol="0">
            <a:spAutoFit/>
          </a:bodyPr>
          <a:lstStyle/>
          <a:p>
            <a:pPr algn="just"/>
            <a:r>
              <a:rPr lang="en-US" sz="3500" b="1" dirty="0">
                <a:solidFill>
                  <a:schemeClr val="accent6">
                    <a:lumMod val="75000"/>
                  </a:schemeClr>
                </a:solidFill>
                <a:latin typeface=".VnArial Narrow" pitchFamily="34" charset="0"/>
              </a:rPr>
              <a:t>Ann</a:t>
            </a:r>
            <a:r>
              <a:rPr lang="en-US" sz="3500" dirty="0">
                <a:latin typeface=".VnArial Narrow" pitchFamily="34" charset="0"/>
              </a:rPr>
              <a:t>: Your house is very nice, Trang. </a:t>
            </a:r>
          </a:p>
          <a:p>
            <a:pPr algn="just"/>
            <a:r>
              <a:rPr lang="en-US" sz="3500" b="1" dirty="0">
                <a:solidFill>
                  <a:srgbClr val="00B050"/>
                </a:solidFill>
                <a:latin typeface=".VnArial Narrow" pitchFamily="34" charset="0"/>
              </a:rPr>
              <a:t>Trang</a:t>
            </a:r>
            <a:r>
              <a:rPr lang="en-US" sz="3500" dirty="0">
                <a:latin typeface=".VnArial Narrow" pitchFamily="34" charset="0"/>
              </a:rPr>
              <a:t>: Thanks! Let's go upstairs. I'll show you my room. </a:t>
            </a:r>
          </a:p>
          <a:p>
            <a:pPr algn="just"/>
            <a:r>
              <a:rPr lang="en-US" sz="3500" b="1" dirty="0">
                <a:solidFill>
                  <a:schemeClr val="accent6">
                    <a:lumMod val="75000"/>
                  </a:schemeClr>
                </a:solidFill>
                <a:latin typeface=".VnArial Narrow" pitchFamily="34" charset="0"/>
              </a:rPr>
              <a:t>Ann</a:t>
            </a:r>
            <a:r>
              <a:rPr lang="en-US" sz="3500" dirty="0">
                <a:latin typeface=".VnArial Narrow" pitchFamily="34" charset="0"/>
              </a:rPr>
              <a:t>: I love your dollhouse. It's amazing. Did you make it yourself? </a:t>
            </a:r>
          </a:p>
          <a:p>
            <a:pPr algn="just"/>
            <a:r>
              <a:rPr lang="en-US" sz="3500" b="1" dirty="0">
                <a:solidFill>
                  <a:srgbClr val="00B050"/>
                </a:solidFill>
                <a:latin typeface=".VnArial Narrow" pitchFamily="34" charset="0"/>
              </a:rPr>
              <a:t>Trang: </a:t>
            </a:r>
            <a:r>
              <a:rPr lang="en-US" sz="3500" dirty="0">
                <a:latin typeface=".VnArial Narrow" pitchFamily="34" charset="0"/>
              </a:rPr>
              <a:t>Yes. </a:t>
            </a:r>
            <a:r>
              <a:rPr lang="en-US" sz="3500" dirty="0" smtClean="0">
                <a:latin typeface=".VnArial Narrow" pitchFamily="34" charset="0"/>
              </a:rPr>
              <a:t>I like </a:t>
            </a:r>
            <a:r>
              <a:rPr lang="en-US" sz="3500" b="1" dirty="0" smtClean="0">
                <a:highlight>
                  <a:srgbClr val="FFFF00"/>
                </a:highlight>
                <a:latin typeface=".VnArial Narrow" pitchFamily="34" charset="0"/>
              </a:rPr>
              <a:t>building dollhouses. </a:t>
            </a:r>
            <a:endParaRPr lang="en-US" sz="3500" b="1" dirty="0">
              <a:highlight>
                <a:srgbClr val="FFFF00"/>
              </a:highlight>
              <a:latin typeface=".VnArial Narrow" pitchFamily="34" charset="0"/>
            </a:endParaRPr>
          </a:p>
          <a:p>
            <a:pPr algn="just"/>
            <a:r>
              <a:rPr lang="en-US" sz="3500" b="1" dirty="0">
                <a:solidFill>
                  <a:schemeClr val="accent6">
                    <a:lumMod val="75000"/>
                  </a:schemeClr>
                </a:solidFill>
                <a:latin typeface=".VnArial Narrow" pitchFamily="34" charset="0"/>
              </a:rPr>
              <a:t>Ann</a:t>
            </a:r>
            <a:r>
              <a:rPr lang="en-US" sz="3500" dirty="0">
                <a:latin typeface=".VnArial Narrow" pitchFamily="34" charset="0"/>
              </a:rPr>
              <a:t>: Really? Is it hard to build one? </a:t>
            </a:r>
          </a:p>
          <a:p>
            <a:pPr algn="just"/>
            <a:r>
              <a:rPr lang="en-US" sz="3500" b="1" dirty="0">
                <a:solidFill>
                  <a:srgbClr val="00B050"/>
                </a:solidFill>
                <a:latin typeface=".VnArial Narrow" pitchFamily="34" charset="0"/>
              </a:rPr>
              <a:t>Trang: </a:t>
            </a:r>
            <a:r>
              <a:rPr lang="en-US" sz="3500" dirty="0">
                <a:latin typeface=".VnArial Narrow" pitchFamily="34" charset="0"/>
              </a:rPr>
              <a:t>Not really. All you need is some cardboard and glue. </a:t>
            </a:r>
            <a:endParaRPr lang="en-US" sz="3500" dirty="0" smtClean="0">
              <a:latin typeface=".VnArial Narrow" pitchFamily="34" charset="0"/>
            </a:endParaRPr>
          </a:p>
          <a:p>
            <a:pPr algn="just"/>
            <a:r>
              <a:rPr lang="en-US" sz="3500" dirty="0" smtClean="0">
                <a:latin typeface=".VnArial Narrow" pitchFamily="34" charset="0"/>
              </a:rPr>
              <a:t>Then </a:t>
            </a:r>
            <a:r>
              <a:rPr lang="en-US" sz="3500" dirty="0">
                <a:latin typeface=".VnArial Narrow" pitchFamily="34" charset="0"/>
              </a:rPr>
              <a:t>just use a bit of creativity. What do you do in your free time? </a:t>
            </a:r>
          </a:p>
          <a:p>
            <a:pPr algn="just"/>
            <a:r>
              <a:rPr lang="en-US" sz="3500" b="1" dirty="0">
                <a:solidFill>
                  <a:schemeClr val="accent6">
                    <a:lumMod val="75000"/>
                  </a:schemeClr>
                </a:solidFill>
                <a:latin typeface=".VnArial Narrow" pitchFamily="34" charset="0"/>
              </a:rPr>
              <a:t>Ann: </a:t>
            </a:r>
            <a:r>
              <a:rPr lang="en-US" sz="3500" dirty="0">
                <a:latin typeface=".VnArial Narrow" pitchFamily="34" charset="0"/>
              </a:rPr>
              <a:t>I like </a:t>
            </a:r>
            <a:r>
              <a:rPr lang="en-US" sz="3500" b="1" dirty="0">
                <a:highlight>
                  <a:srgbClr val="FFFF00"/>
                </a:highlight>
                <a:latin typeface=".VnArial Narrow" pitchFamily="34" charset="0"/>
              </a:rPr>
              <a:t>horse riding. </a:t>
            </a:r>
          </a:p>
          <a:p>
            <a:pPr algn="just"/>
            <a:r>
              <a:rPr lang="en-US" sz="3500" b="1" dirty="0">
                <a:solidFill>
                  <a:srgbClr val="00B050"/>
                </a:solidFill>
                <a:latin typeface=".VnArial Narrow" pitchFamily="34" charset="0"/>
              </a:rPr>
              <a:t>Trang: </a:t>
            </a:r>
            <a:r>
              <a:rPr lang="en-US" sz="3500" dirty="0">
                <a:latin typeface=".VnArial Narrow" pitchFamily="34" charset="0"/>
              </a:rPr>
              <a:t>That's rather unusual. Not many people do that. </a:t>
            </a:r>
          </a:p>
          <a:p>
            <a:pPr algn="just"/>
            <a:r>
              <a:rPr lang="en-US" sz="3500" b="1" dirty="0">
                <a:solidFill>
                  <a:schemeClr val="accent6">
                    <a:lumMod val="75000"/>
                  </a:schemeClr>
                </a:solidFill>
                <a:latin typeface=".VnArial Narrow" pitchFamily="34" charset="0"/>
              </a:rPr>
              <a:t>Ann: </a:t>
            </a:r>
            <a:r>
              <a:rPr lang="en-US" sz="3500" dirty="0">
                <a:latin typeface=".VnArial Narrow" pitchFamily="34" charset="0"/>
              </a:rPr>
              <a:t>Actually, it's more common than you think. There are </a:t>
            </a:r>
            <a:endParaRPr lang="en-US" sz="3500" dirty="0" smtClean="0">
              <a:latin typeface=".VnArial Narrow" pitchFamily="34" charset="0"/>
            </a:endParaRPr>
          </a:p>
          <a:p>
            <a:pPr algn="just"/>
            <a:r>
              <a:rPr lang="en-US" sz="3500" dirty="0" smtClean="0">
                <a:latin typeface=".VnArial Narrow" pitchFamily="34" charset="0"/>
              </a:rPr>
              <a:t>some </a:t>
            </a:r>
            <a:r>
              <a:rPr lang="en-US" sz="3500" dirty="0">
                <a:latin typeface=".VnArial Narrow" pitchFamily="34" charset="0"/>
              </a:rPr>
              <a:t>horse riding clubs in Ha </a:t>
            </a:r>
            <a:r>
              <a:rPr lang="en-US" sz="3500" dirty="0" err="1">
                <a:latin typeface=".VnArial Narrow" pitchFamily="34" charset="0"/>
              </a:rPr>
              <a:t>Noi</a:t>
            </a:r>
            <a:r>
              <a:rPr lang="en-US" sz="3500" dirty="0">
                <a:latin typeface=".VnArial Narrow" pitchFamily="34" charset="0"/>
              </a:rPr>
              <a:t> now. I go to </a:t>
            </a:r>
            <a:endParaRPr lang="en-US" sz="3500" dirty="0" smtClean="0">
              <a:latin typeface=".VnArial Narrow" pitchFamily="34" charset="0"/>
            </a:endParaRPr>
          </a:p>
          <a:p>
            <a:pPr algn="just"/>
            <a:r>
              <a:rPr lang="en-US" sz="3500" dirty="0" smtClean="0">
                <a:latin typeface=".VnArial Narrow" pitchFamily="34" charset="0"/>
              </a:rPr>
              <a:t>the </a:t>
            </a:r>
            <a:r>
              <a:rPr lang="en-US" sz="3500" dirty="0">
                <a:latin typeface=".VnArial Narrow" pitchFamily="34" charset="0"/>
              </a:rPr>
              <a:t>Riders' Club </a:t>
            </a:r>
            <a:r>
              <a:rPr lang="en-US" sz="3500" dirty="0" smtClean="0">
                <a:latin typeface=".VnArial Narrow" pitchFamily="34" charset="0"/>
              </a:rPr>
              <a:t>every </a:t>
            </a:r>
            <a:r>
              <a:rPr lang="en-US" sz="3500" dirty="0">
                <a:latin typeface=".VnArial Narrow" pitchFamily="34" charset="0"/>
              </a:rPr>
              <a:t>Sunday. </a:t>
            </a:r>
          </a:p>
          <a:p>
            <a:pPr algn="just"/>
            <a:r>
              <a:rPr lang="en-US" sz="3500" b="1" dirty="0">
                <a:solidFill>
                  <a:srgbClr val="00B050"/>
                </a:solidFill>
                <a:latin typeface=".VnArial Narrow" pitchFamily="34" charset="0"/>
              </a:rPr>
              <a:t>Trang: </a:t>
            </a:r>
            <a:r>
              <a:rPr lang="en-US" sz="3500" dirty="0">
                <a:latin typeface=".VnArial Narrow" pitchFamily="34" charset="0"/>
              </a:rPr>
              <a:t>I'd love to go to your club this Sunday. I want to learn how to ride. </a:t>
            </a:r>
          </a:p>
          <a:p>
            <a:pPr algn="just"/>
            <a:r>
              <a:rPr lang="en-US" sz="3500" b="1" dirty="0">
                <a:solidFill>
                  <a:schemeClr val="accent6">
                    <a:lumMod val="75000"/>
                  </a:schemeClr>
                </a:solidFill>
                <a:latin typeface=".VnArial Narrow" pitchFamily="34" charset="0"/>
              </a:rPr>
              <a:t>Ann</a:t>
            </a:r>
            <a:r>
              <a:rPr lang="en-US" sz="3500" dirty="0">
                <a:latin typeface=".VnArial Narrow" pitchFamily="34" charset="0"/>
              </a:rPr>
              <a:t>: Sure. My lesson starts at 8 a.m.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43682" y="152400"/>
            <a:ext cx="4724400" cy="553998"/>
          </a:xfrm>
          <a:prstGeom prst="rect">
            <a:avLst/>
          </a:prstGeom>
          <a:solidFill>
            <a:schemeClr val="accent3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b="1" dirty="0" smtClean="0">
                <a:latin typeface="Montserrat Black" pitchFamily="2" charset="0"/>
              </a:rPr>
              <a:t>1. LISTEN AND READ</a:t>
            </a:r>
            <a:endParaRPr lang="en-US" b="1" dirty="0">
              <a:latin typeface="Montserrat Black" pitchFamily="2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7481" y="152400"/>
            <a:ext cx="4397228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3657" y="5638800"/>
            <a:ext cx="3820906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00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83019" y="584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456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785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19881" y="152400"/>
            <a:ext cx="12712070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sz="3600" b="1" dirty="0">
                <a:solidFill>
                  <a:srgbClr val="FF0000"/>
                </a:solidFill>
                <a:latin typeface=".VnArial Narrow" pitchFamily="34" charset="0"/>
              </a:rPr>
              <a:t>2. Read the conversation again and </a:t>
            </a:r>
            <a:r>
              <a:rPr lang="en-GB" sz="3600" b="1" dirty="0" err="1">
                <a:solidFill>
                  <a:srgbClr val="FF0000"/>
                </a:solidFill>
                <a:latin typeface=".VnArial Narrow" pitchFamily="34" charset="0"/>
              </a:rPr>
              <a:t>and</a:t>
            </a:r>
            <a:r>
              <a:rPr lang="en-GB" sz="3600" b="1" dirty="0">
                <a:solidFill>
                  <a:srgbClr val="FF0000"/>
                </a:solidFill>
                <a:latin typeface=".VnArial Narrow" pitchFamily="34" charset="0"/>
              </a:rPr>
              <a:t> write T (True) or F (</a:t>
            </a:r>
            <a:r>
              <a:rPr lang="en-GB" sz="3600" b="1" dirty="0" smtClean="0">
                <a:solidFill>
                  <a:srgbClr val="FF0000"/>
                </a:solidFill>
                <a:latin typeface=".VnArial Narrow" pitchFamily="34" charset="0"/>
              </a:rPr>
              <a:t>False)</a:t>
            </a:r>
            <a:endParaRPr lang="en-GB" sz="3600" b="1" dirty="0">
              <a:solidFill>
                <a:srgbClr val="FF0000"/>
              </a:solidFill>
              <a:latin typeface=".VnArial Narrow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4602390"/>
              </p:ext>
            </p:extLst>
          </p:nvPr>
        </p:nvGraphicFramePr>
        <p:xfrm>
          <a:off x="319881" y="1143000"/>
          <a:ext cx="14706600" cy="55984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20181"/>
                <a:gridCol w="1295819"/>
                <a:gridCol w="990600"/>
              </a:tblGrid>
              <a:tr h="570864">
                <a:tc>
                  <a:txBody>
                    <a:bodyPr/>
                    <a:lstStyle/>
                    <a:p>
                      <a:endParaRPr lang="en-US" sz="4000" dirty="0">
                        <a:latin typeface=".VnArial Narrow" pitchFamily="34" charset="0"/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 smtClean="0">
                          <a:solidFill>
                            <a:srgbClr val="FF0000"/>
                          </a:solidFill>
                          <a:latin typeface=".VnArial Narrow" pitchFamily="34" charset="0"/>
                        </a:rPr>
                        <a:t>T</a:t>
                      </a:r>
                      <a:endParaRPr lang="en-US" sz="4000" dirty="0">
                        <a:solidFill>
                          <a:srgbClr val="FF0000"/>
                        </a:solidFill>
                        <a:latin typeface=".VnArial Narrow" pitchFamily="34" charset="0"/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 smtClean="0">
                          <a:solidFill>
                            <a:srgbClr val="FF0000"/>
                          </a:solidFill>
                          <a:latin typeface=".VnArial Narrow" pitchFamily="34" charset="0"/>
                        </a:rPr>
                        <a:t>F</a:t>
                      </a:r>
                      <a:endParaRPr lang="en-US" sz="4000" dirty="0">
                        <a:solidFill>
                          <a:srgbClr val="FF0000"/>
                        </a:solidFill>
                        <a:latin typeface=".VnArial Narrow" pitchFamily="34" charset="0"/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489741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4000" b="1" dirty="0" smtClean="0">
                          <a:solidFill>
                            <a:srgbClr val="0070C0"/>
                          </a:solidFill>
                          <a:latin typeface=".VnArial Narrow" pitchFamily="34" charset="0"/>
                        </a:rPr>
                        <a:t>1.</a:t>
                      </a:r>
                      <a:r>
                        <a:rPr lang="en-US" sz="4000" b="1" baseline="0" dirty="0" smtClean="0">
                          <a:solidFill>
                            <a:srgbClr val="0070C0"/>
                          </a:solidFill>
                          <a:latin typeface=".VnArial Narrow" pitchFamily="34" charset="0"/>
                        </a:rPr>
                        <a:t> </a:t>
                      </a:r>
                      <a:r>
                        <a:rPr lang="en-US" sz="4000" b="1" dirty="0" err="1" smtClean="0">
                          <a:solidFill>
                            <a:srgbClr val="0070C0"/>
                          </a:solidFill>
                          <a:latin typeface=".VnArial Narrow" pitchFamily="34" charset="0"/>
                        </a:rPr>
                        <a:t>Trang</a:t>
                      </a:r>
                      <a:r>
                        <a:rPr lang="en-US" sz="4000" b="1" dirty="0" smtClean="0">
                          <a:solidFill>
                            <a:srgbClr val="0070C0"/>
                          </a:solidFill>
                          <a:latin typeface=".VnArial Narrow" pitchFamily="34" charset="0"/>
                        </a:rPr>
                        <a:t> needs help with building dollhouses.</a:t>
                      </a:r>
                    </a:p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4000" b="1" dirty="0" smtClean="0">
                          <a:solidFill>
                            <a:srgbClr val="0070C0"/>
                          </a:solidFill>
                          <a:latin typeface=".VnArial Narrow" pitchFamily="34" charset="0"/>
                        </a:rPr>
                        <a:t>2. </a:t>
                      </a:r>
                      <a:r>
                        <a:rPr lang="en-US" sz="4000" b="1" dirty="0" err="1" smtClean="0">
                          <a:solidFill>
                            <a:srgbClr val="0070C0"/>
                          </a:solidFill>
                          <a:latin typeface=".VnArial Narrow" pitchFamily="34" charset="0"/>
                        </a:rPr>
                        <a:t>Trang</a:t>
                      </a:r>
                      <a:r>
                        <a:rPr lang="en-US" sz="4000" b="1" dirty="0" smtClean="0">
                          <a:solidFill>
                            <a:srgbClr val="0070C0"/>
                          </a:solidFill>
                          <a:latin typeface=".VnArial Narrow" pitchFamily="34" charset="0"/>
                        </a:rPr>
                        <a:t> uses glue and cardboard to build her dollhouse. </a:t>
                      </a:r>
                    </a:p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4000" b="1" dirty="0" smtClean="0">
                          <a:solidFill>
                            <a:srgbClr val="0070C0"/>
                          </a:solidFill>
                          <a:latin typeface=".VnArial Narrow" pitchFamily="34" charset="0"/>
                        </a:rPr>
                        <a:t>3. To build a dollhouse, you need to use your creativity.</a:t>
                      </a:r>
                    </a:p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4000" b="1" dirty="0" smtClean="0">
                          <a:solidFill>
                            <a:srgbClr val="0070C0"/>
                          </a:solidFill>
                          <a:latin typeface=".VnArial Narrow" pitchFamily="34" charset="0"/>
                        </a:rPr>
                        <a:t>4. Ann goes to a horse riding club every Sunday.</a:t>
                      </a:r>
                    </a:p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4000" b="1" dirty="0" smtClean="0">
                          <a:solidFill>
                            <a:srgbClr val="0070C0"/>
                          </a:solidFill>
                          <a:latin typeface=".VnArial Narrow" pitchFamily="34" charset="0"/>
                        </a:rPr>
                        <a:t>5. Ann’s lesson starts at 8 p.m.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000" dirty="0">
                        <a:latin typeface=".VnArial Narrow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4000" dirty="0" smtClean="0">
                          <a:latin typeface=".VnArial Narrow" pitchFamily="34" charset="0"/>
                        </a:rPr>
                        <a:t>  </a:t>
                      </a:r>
                      <a:endParaRPr lang="en-US" sz="4000" dirty="0">
                        <a:latin typeface=".VnArial Narrow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4188281" y="1905000"/>
            <a:ext cx="5886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340680" y="5921514"/>
            <a:ext cx="5886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031950" y="2971800"/>
            <a:ext cx="5886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3031951" y="4980878"/>
            <a:ext cx="5886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3052605" y="4038600"/>
            <a:ext cx="5886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D6442B7D-87C0-7E42-8B90-FF4B7FB17A10}"/>
              </a:ext>
            </a:extLst>
          </p:cNvPr>
          <p:cNvSpPr txBox="1"/>
          <p:nvPr/>
        </p:nvSpPr>
        <p:spPr>
          <a:xfrm>
            <a:off x="792163" y="7010400"/>
            <a:ext cx="14720482" cy="1323439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Ann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I love your </a:t>
            </a:r>
            <a:r>
              <a:rPr kumimoji="0" lang="en-US" sz="40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dollhouse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It's amazing. Did you </a:t>
            </a:r>
            <a:r>
              <a:rPr kumimoji="0" lang="en-US" sz="40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make it yourself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 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Trang: </a:t>
            </a:r>
            <a:r>
              <a:rPr kumimoji="0" lang="en-US" sz="40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Yes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My hobby is building dollhouses.</a:t>
            </a:r>
            <a:endParaRPr kumimoji="0" lang="x-none" sz="4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0C6B46EB-99BD-9547-8033-2D066EC87FC6}"/>
              </a:ext>
            </a:extLst>
          </p:cNvPr>
          <p:cNvSpPr txBox="1"/>
          <p:nvPr/>
        </p:nvSpPr>
        <p:spPr>
          <a:xfrm>
            <a:off x="766356" y="6926228"/>
            <a:ext cx="15392400" cy="1938992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Ann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Really? </a:t>
            </a:r>
            <a:r>
              <a:rPr kumimoji="0" lang="en-US" sz="40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Is it hard 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 </a:t>
            </a:r>
            <a:r>
              <a:rPr kumimoji="0" lang="en-US" sz="40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build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one? 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Trang: 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Not really. All you need is some </a:t>
            </a:r>
            <a:r>
              <a:rPr kumimoji="0" lang="en-US" sz="40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cardboard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and </a:t>
            </a:r>
            <a:r>
              <a:rPr kumimoji="0" lang="en-US" sz="40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glue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Then just use a bit of creativity.</a:t>
            </a:r>
            <a:endParaRPr kumimoji="0" lang="x-none" sz="4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D6442B7D-87C0-7E42-8B90-FF4B7FB17A10}"/>
              </a:ext>
            </a:extLst>
          </p:cNvPr>
          <p:cNvSpPr txBox="1"/>
          <p:nvPr/>
        </p:nvSpPr>
        <p:spPr>
          <a:xfrm>
            <a:off x="456204" y="7672119"/>
            <a:ext cx="15392400" cy="1754326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Really? Is it hard to </a:t>
            </a:r>
            <a:r>
              <a:rPr kumimoji="0" lang="en-US" sz="36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build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one? 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Trang: 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Not really. </a:t>
            </a:r>
            <a:r>
              <a:rPr kumimoji="0" lang="en-US" sz="36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All you need 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is some cardboard and glue. Then just </a:t>
            </a:r>
            <a:r>
              <a:rPr kumimoji="0" lang="en-US" sz="36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use a bit of creativity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kumimoji="0" lang="x-none" sz="3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0C6B46EB-99BD-9547-8033-2D066EC87FC6}"/>
              </a:ext>
            </a:extLst>
          </p:cNvPr>
          <p:cNvSpPr txBox="1"/>
          <p:nvPr/>
        </p:nvSpPr>
        <p:spPr>
          <a:xfrm>
            <a:off x="548481" y="7467600"/>
            <a:ext cx="15392400" cy="1200329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Ann: 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Actually, it's more common than you think. There are some </a:t>
            </a:r>
            <a:r>
              <a:rPr kumimoji="0" lang="en-US" sz="36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horse riding clubs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in Ha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now. I go to the Riders' Club </a:t>
            </a:r>
            <a:r>
              <a:rPr kumimoji="0" lang="en-US" sz="36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every Sunday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84C4E347-3AFF-BE43-BD2C-29A96A58D610}"/>
              </a:ext>
            </a:extLst>
          </p:cNvPr>
          <p:cNvSpPr txBox="1"/>
          <p:nvPr/>
        </p:nvSpPr>
        <p:spPr>
          <a:xfrm>
            <a:off x="396081" y="8305800"/>
            <a:ext cx="15392400" cy="1200329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Trang: 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I'd love to go to your club this Sunday. I want to learn how to ride. 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Sure. My lesson starts </a:t>
            </a:r>
            <a:r>
              <a:rPr kumimoji="0" lang="en-US" sz="36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at 8 a.m. </a:t>
            </a:r>
          </a:p>
        </p:txBody>
      </p:sp>
    </p:spTree>
    <p:extLst>
      <p:ext uri="{BB962C8B-B14F-4D97-AF65-F5344CB8AC3E}">
        <p14:creationId xmlns:p14="http://schemas.microsoft.com/office/powerpoint/2010/main" val="2779473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  <p:bldP spid="14" grpId="0"/>
      <p:bldP spid="16" grpId="0"/>
      <p:bldP spid="18" grpId="0" animBg="1"/>
      <p:bldP spid="18" grpId="1" animBg="1"/>
      <p:bldP spid="19" grpId="0" animBg="1"/>
      <p:bldP spid="19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3681" y="36335"/>
            <a:ext cx="15697200" cy="132343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sz="4000" b="1" dirty="0">
                <a:solidFill>
                  <a:srgbClr val="FF0000"/>
                </a:solidFill>
                <a:latin typeface=".VnArial Narrow" pitchFamily="34" charset="0"/>
              </a:rPr>
              <a:t>3. Write the words and phrases from the box under the correct pictures. Then listen, check, and repeat</a:t>
            </a:r>
            <a:r>
              <a:rPr lang="en-GB" sz="4000" b="1" dirty="0" smtClean="0">
                <a:solidFill>
                  <a:srgbClr val="FF0000"/>
                </a:solidFill>
                <a:latin typeface=".VnArial Narrow" pitchFamily="34" charset="0"/>
              </a:rPr>
              <a:t>.</a:t>
            </a:r>
            <a:endParaRPr lang="en-GB" sz="4000" b="1" dirty="0">
              <a:solidFill>
                <a:srgbClr val="FF0000"/>
              </a:solidFill>
              <a:latin typeface=".VnArial Narrow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8935482"/>
              </p:ext>
            </p:extLst>
          </p:nvPr>
        </p:nvGraphicFramePr>
        <p:xfrm>
          <a:off x="1958181" y="2133600"/>
          <a:ext cx="11887200" cy="2838450"/>
        </p:xfrm>
        <a:graphic>
          <a:graphicData uri="http://schemas.openxmlformats.org/drawingml/2006/table">
            <a:tbl>
              <a:tblPr/>
              <a:tblGrid>
                <a:gridCol w="5943600"/>
                <a:gridCol w="5943600"/>
              </a:tblGrid>
              <a:tr h="0">
                <a:tc>
                  <a:txBody>
                    <a:bodyPr/>
                    <a:lstStyle/>
                    <a:p>
                      <a:pPr fontAlgn="t">
                        <a:lnSpc>
                          <a:spcPct val="150000"/>
                        </a:lnSpc>
                      </a:pPr>
                      <a:r>
                        <a:rPr lang="en-GB" sz="4000" b="1" dirty="0">
                          <a:solidFill>
                            <a:srgbClr val="002060"/>
                          </a:solidFill>
                          <a:effectLst/>
                          <a:latin typeface=".VnArial Narrow" pitchFamily="34" charset="0"/>
                        </a:rPr>
                        <a:t>building dollhouses</a:t>
                      </a:r>
                    </a:p>
                    <a:p>
                      <a:pPr fontAlgn="t">
                        <a:lnSpc>
                          <a:spcPct val="150000"/>
                        </a:lnSpc>
                      </a:pPr>
                      <a:r>
                        <a:rPr lang="en-GB" sz="4000" b="1" dirty="0">
                          <a:solidFill>
                            <a:srgbClr val="002060"/>
                          </a:solidFill>
                          <a:effectLst/>
                          <a:latin typeface=".VnArial Narrow" pitchFamily="34" charset="0"/>
                        </a:rPr>
                        <a:t>collecting teddy bears</a:t>
                      </a:r>
                    </a:p>
                    <a:p>
                      <a:pPr fontAlgn="t">
                        <a:lnSpc>
                          <a:spcPct val="150000"/>
                        </a:lnSpc>
                      </a:pPr>
                      <a:r>
                        <a:rPr lang="en-GB" sz="4000" b="1" dirty="0">
                          <a:solidFill>
                            <a:srgbClr val="002060"/>
                          </a:solidFill>
                          <a:effectLst/>
                          <a:latin typeface=".VnArial Narrow" pitchFamily="34" charset="0"/>
                        </a:rPr>
                        <a:t>making models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t">
                        <a:lnSpc>
                          <a:spcPct val="150000"/>
                        </a:lnSpc>
                      </a:pPr>
                      <a:r>
                        <a:rPr lang="en-GB" sz="4000" b="1" dirty="0">
                          <a:solidFill>
                            <a:srgbClr val="002060"/>
                          </a:solidFill>
                          <a:effectLst/>
                          <a:latin typeface=".VnArial Narrow" pitchFamily="34" charset="0"/>
                        </a:rPr>
                        <a:t>horse riding</a:t>
                      </a:r>
                    </a:p>
                    <a:p>
                      <a:pPr fontAlgn="t">
                        <a:lnSpc>
                          <a:spcPct val="150000"/>
                        </a:lnSpc>
                      </a:pPr>
                      <a:r>
                        <a:rPr lang="en-GB" sz="4000" b="1" dirty="0">
                          <a:solidFill>
                            <a:srgbClr val="002060"/>
                          </a:solidFill>
                          <a:effectLst/>
                          <a:latin typeface=".VnArial Narrow" pitchFamily="34" charset="0"/>
                        </a:rPr>
                        <a:t>gardening</a:t>
                      </a:r>
                    </a:p>
                    <a:p>
                      <a:pPr fontAlgn="t">
                        <a:lnSpc>
                          <a:spcPct val="150000"/>
                        </a:lnSpc>
                      </a:pPr>
                      <a:r>
                        <a:rPr lang="en-GB" sz="4000" b="1" dirty="0">
                          <a:solidFill>
                            <a:srgbClr val="002060"/>
                          </a:solidFill>
                          <a:effectLst/>
                          <a:latin typeface=".VnArial Narrow" pitchFamily="34" charset="0"/>
                        </a:rPr>
                        <a:t>collecting coins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19019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8549481" y="1752600"/>
            <a:ext cx="4807743" cy="6248400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9006681" y="2465487"/>
            <a:ext cx="4350543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building dollhouses</a:t>
            </a:r>
          </a:p>
          <a:p>
            <a:pPr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collecting teddy bears</a:t>
            </a:r>
          </a:p>
          <a:p>
            <a:pPr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making </a:t>
            </a:r>
            <a:r>
              <a:rPr lang="en-GB" sz="3600" b="1" dirty="0" smtClean="0">
                <a:solidFill>
                  <a:srgbClr val="002060"/>
                </a:solidFill>
                <a:latin typeface=".VnArial Narrow" pitchFamily="34" charset="0"/>
              </a:rPr>
              <a:t>models</a:t>
            </a:r>
          </a:p>
          <a:p>
            <a:pPr fontAlgn="t"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horse riding</a:t>
            </a:r>
          </a:p>
          <a:p>
            <a:pPr fontAlgn="t"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gardening</a:t>
            </a:r>
          </a:p>
          <a:p>
            <a:pPr fontAlgn="t"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collecting </a:t>
            </a:r>
            <a:r>
              <a:rPr lang="en-GB" sz="3600" b="1" dirty="0" smtClean="0">
                <a:solidFill>
                  <a:srgbClr val="002060"/>
                </a:solidFill>
                <a:latin typeface=".VnArial Narrow" pitchFamily="34" charset="0"/>
              </a:rPr>
              <a:t>coins</a:t>
            </a:r>
            <a:endParaRPr lang="en-GB" sz="3600" b="1" dirty="0">
              <a:solidFill>
                <a:srgbClr val="002060"/>
              </a:solidFill>
              <a:latin typeface=".VnArial Narrow" pitchFamily="34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281" y="1933945"/>
            <a:ext cx="5638800" cy="6143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243681" y="36335"/>
            <a:ext cx="15773400" cy="132343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sz="4000" b="1" dirty="0">
                <a:solidFill>
                  <a:srgbClr val="FF0000"/>
                </a:solidFill>
                <a:latin typeface=".VnArial Narrow" pitchFamily="34" charset="0"/>
              </a:rPr>
              <a:t>3. Write the words and phrases from the box under the correct pictures. Then listen, check, and repeat</a:t>
            </a:r>
            <a:r>
              <a:rPr lang="en-GB" sz="4000" b="1" dirty="0" smtClean="0">
                <a:solidFill>
                  <a:srgbClr val="FF0000"/>
                </a:solidFill>
                <a:latin typeface=".VnArial Narrow" pitchFamily="34" charset="0"/>
              </a:rPr>
              <a:t>.</a:t>
            </a:r>
            <a:endParaRPr lang="en-GB" sz="4000" b="1" dirty="0">
              <a:solidFill>
                <a:srgbClr val="FF0000"/>
              </a:solidFill>
              <a:latin typeface=".VnArial Narrow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96281" y="7696200"/>
            <a:ext cx="29386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b="1" dirty="0">
                <a:solidFill>
                  <a:srgbClr val="FF0000"/>
                </a:solidFill>
                <a:latin typeface=".VnArial Narrow" pitchFamily="34" charset="0"/>
              </a:rPr>
              <a:t>making models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011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8549481" y="1676400"/>
            <a:ext cx="5022762" cy="6553200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9221700" y="2220160"/>
            <a:ext cx="4350543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building dollhouses</a:t>
            </a:r>
          </a:p>
          <a:p>
            <a:pPr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collecting teddy bears</a:t>
            </a:r>
          </a:p>
          <a:p>
            <a:pPr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making </a:t>
            </a:r>
            <a:r>
              <a:rPr lang="en-GB" sz="3600" b="1" dirty="0" smtClean="0">
                <a:solidFill>
                  <a:srgbClr val="002060"/>
                </a:solidFill>
                <a:latin typeface=".VnArial Narrow" pitchFamily="34" charset="0"/>
              </a:rPr>
              <a:t>models</a:t>
            </a:r>
          </a:p>
          <a:p>
            <a:pPr fontAlgn="t"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horse riding</a:t>
            </a:r>
          </a:p>
          <a:p>
            <a:pPr fontAlgn="t"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gardening</a:t>
            </a:r>
          </a:p>
          <a:p>
            <a:pPr fontAlgn="t"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collecting </a:t>
            </a:r>
            <a:r>
              <a:rPr lang="en-GB" sz="3600" b="1" dirty="0" smtClean="0">
                <a:solidFill>
                  <a:srgbClr val="002060"/>
                </a:solidFill>
                <a:latin typeface=".VnArial Narrow" pitchFamily="34" charset="0"/>
              </a:rPr>
              <a:t>coins</a:t>
            </a:r>
            <a:endParaRPr lang="en-GB" sz="3600" b="1" dirty="0">
              <a:solidFill>
                <a:srgbClr val="002060"/>
              </a:solidFill>
              <a:latin typeface=".VnArial Narrow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281" y="1676401"/>
            <a:ext cx="5085382" cy="5808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243681" y="36335"/>
            <a:ext cx="15316200" cy="132343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sz="4000" b="1" dirty="0">
                <a:solidFill>
                  <a:srgbClr val="FF0000"/>
                </a:solidFill>
                <a:latin typeface=".VnArial Narrow" pitchFamily="34" charset="0"/>
              </a:rPr>
              <a:t>3. Write the words and phrases from the box under the correct pictures. Then listen, check, and repeat</a:t>
            </a:r>
            <a:r>
              <a:rPr lang="en-GB" sz="4000" b="1" dirty="0" smtClean="0">
                <a:solidFill>
                  <a:srgbClr val="FF0000"/>
                </a:solidFill>
                <a:latin typeface=".VnArial Narrow" pitchFamily="34" charset="0"/>
              </a:rPr>
              <a:t>.</a:t>
            </a:r>
            <a:endParaRPr lang="en-GB" sz="4000" b="1" dirty="0">
              <a:solidFill>
                <a:srgbClr val="FF0000"/>
              </a:solidFill>
              <a:latin typeface=".VnArial Narrow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453481" y="7382470"/>
            <a:ext cx="3048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t">
              <a:lnSpc>
                <a:spcPct val="150000"/>
              </a:lnSpc>
            </a:pPr>
            <a:r>
              <a:rPr lang="en-GB" sz="3600" b="1" dirty="0">
                <a:solidFill>
                  <a:srgbClr val="FF0000"/>
                </a:solidFill>
                <a:latin typeface=".VnArial Narrow" pitchFamily="34" charset="0"/>
              </a:rPr>
              <a:t>horse riding</a:t>
            </a:r>
          </a:p>
        </p:txBody>
      </p:sp>
    </p:spTree>
    <p:extLst>
      <p:ext uri="{BB962C8B-B14F-4D97-AF65-F5344CB8AC3E}">
        <p14:creationId xmlns:p14="http://schemas.microsoft.com/office/powerpoint/2010/main" val="1328382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81" y="1540727"/>
            <a:ext cx="5488046" cy="6079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8320881" y="1295400"/>
            <a:ext cx="5022762" cy="6553200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8701881" y="1839160"/>
            <a:ext cx="4350543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building dollhouses</a:t>
            </a:r>
          </a:p>
          <a:p>
            <a:pPr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collecting teddy bears</a:t>
            </a:r>
          </a:p>
          <a:p>
            <a:pPr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making </a:t>
            </a:r>
            <a:r>
              <a:rPr lang="en-GB" sz="3600" b="1" dirty="0" smtClean="0">
                <a:solidFill>
                  <a:srgbClr val="002060"/>
                </a:solidFill>
                <a:latin typeface=".VnArial Narrow" pitchFamily="34" charset="0"/>
              </a:rPr>
              <a:t>models</a:t>
            </a:r>
          </a:p>
          <a:p>
            <a:pPr fontAlgn="t"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horse riding</a:t>
            </a:r>
          </a:p>
          <a:p>
            <a:pPr fontAlgn="t"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gardening</a:t>
            </a:r>
          </a:p>
          <a:p>
            <a:pPr fontAlgn="t"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collecting </a:t>
            </a:r>
            <a:r>
              <a:rPr lang="en-GB" sz="3600" b="1" dirty="0" smtClean="0">
                <a:solidFill>
                  <a:srgbClr val="002060"/>
                </a:solidFill>
                <a:latin typeface=".VnArial Narrow" pitchFamily="34" charset="0"/>
              </a:rPr>
              <a:t>coins</a:t>
            </a:r>
            <a:endParaRPr lang="en-GB" sz="3600" b="1" dirty="0">
              <a:solidFill>
                <a:srgbClr val="002060"/>
              </a:solidFill>
              <a:latin typeface=".VnArial Narrow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46367" y="7611070"/>
            <a:ext cx="304442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t">
              <a:lnSpc>
                <a:spcPct val="150000"/>
              </a:lnSpc>
            </a:pPr>
            <a:r>
              <a:rPr lang="en-GB" sz="3600" b="1" dirty="0">
                <a:solidFill>
                  <a:srgbClr val="FF0000"/>
                </a:solidFill>
                <a:latin typeface=".VnArial Narrow" pitchFamily="34" charset="0"/>
              </a:rPr>
              <a:t>collecting coins</a:t>
            </a:r>
          </a:p>
        </p:txBody>
      </p:sp>
      <p:sp>
        <p:nvSpPr>
          <p:cNvPr id="8" name="Rectangle 7"/>
          <p:cNvSpPr/>
          <p:nvPr/>
        </p:nvSpPr>
        <p:spPr>
          <a:xfrm>
            <a:off x="243681" y="36335"/>
            <a:ext cx="15621000" cy="132343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sz="4000" b="1" dirty="0">
                <a:solidFill>
                  <a:srgbClr val="FF0000"/>
                </a:solidFill>
                <a:latin typeface=".VnArial Narrow" pitchFamily="34" charset="0"/>
              </a:rPr>
              <a:t>3. Write the words and phrases from the box under the correct pictures. Then listen, check, and repeat</a:t>
            </a:r>
            <a:r>
              <a:rPr lang="en-GB" sz="4000" b="1" dirty="0" smtClean="0">
                <a:solidFill>
                  <a:srgbClr val="FF0000"/>
                </a:solidFill>
                <a:latin typeface=".VnArial Narrow" pitchFamily="34" charset="0"/>
              </a:rPr>
              <a:t>.</a:t>
            </a:r>
            <a:endParaRPr lang="en-GB" sz="4000" b="1" dirty="0">
              <a:solidFill>
                <a:srgbClr val="FF0000"/>
              </a:solidFill>
              <a:latin typeface=".Vn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1107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10.png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777081" y="4876800"/>
            <a:ext cx="5788868" cy="3796360"/>
          </a:xfrm>
          <a:prstGeom prst="rect">
            <a:avLst/>
          </a:prstGeom>
          <a:ln/>
        </p:spPr>
      </p:pic>
      <p:pic>
        <p:nvPicPr>
          <p:cNvPr id="6" name="image9.png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710519" y="685800"/>
            <a:ext cx="5410200" cy="3044190"/>
          </a:xfrm>
          <a:prstGeom prst="rect">
            <a:avLst/>
          </a:prstGeom>
          <a:ln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551" y="304800"/>
            <a:ext cx="8826615" cy="952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924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8549481" y="1676400"/>
            <a:ext cx="5022762" cy="6553200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8885590" y="2220160"/>
            <a:ext cx="4350543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building dollhouses</a:t>
            </a:r>
          </a:p>
          <a:p>
            <a:pPr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collecting teddy bears</a:t>
            </a:r>
          </a:p>
          <a:p>
            <a:pPr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making </a:t>
            </a:r>
            <a:r>
              <a:rPr lang="en-GB" sz="3600" b="1" dirty="0" smtClean="0">
                <a:solidFill>
                  <a:srgbClr val="002060"/>
                </a:solidFill>
                <a:latin typeface=".VnArial Narrow" pitchFamily="34" charset="0"/>
              </a:rPr>
              <a:t>models</a:t>
            </a:r>
          </a:p>
          <a:p>
            <a:pPr fontAlgn="t"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horse riding</a:t>
            </a:r>
          </a:p>
          <a:p>
            <a:pPr fontAlgn="t"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gardening</a:t>
            </a:r>
          </a:p>
          <a:p>
            <a:pPr fontAlgn="t"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collecting </a:t>
            </a:r>
            <a:r>
              <a:rPr lang="en-GB" sz="3600" b="1" dirty="0" smtClean="0">
                <a:solidFill>
                  <a:srgbClr val="002060"/>
                </a:solidFill>
                <a:latin typeface=".VnArial Narrow" pitchFamily="34" charset="0"/>
              </a:rPr>
              <a:t>coins</a:t>
            </a:r>
            <a:endParaRPr lang="en-GB" sz="3600" b="1" dirty="0">
              <a:solidFill>
                <a:srgbClr val="002060"/>
              </a:solidFill>
              <a:latin typeface=".VnArial Narrow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81" y="1752600"/>
            <a:ext cx="7239000" cy="586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834481" y="7543800"/>
            <a:ext cx="2514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t">
              <a:lnSpc>
                <a:spcPct val="150000"/>
              </a:lnSpc>
            </a:pPr>
            <a:r>
              <a:rPr lang="en-GB" sz="3600" b="1" dirty="0">
                <a:solidFill>
                  <a:srgbClr val="FF0000"/>
                </a:solidFill>
                <a:latin typeface=".VnArial Narrow" pitchFamily="34" charset="0"/>
              </a:rPr>
              <a:t>gardening</a:t>
            </a:r>
          </a:p>
        </p:txBody>
      </p:sp>
      <p:sp>
        <p:nvSpPr>
          <p:cNvPr id="6" name="Rectangle 5"/>
          <p:cNvSpPr/>
          <p:nvPr/>
        </p:nvSpPr>
        <p:spPr>
          <a:xfrm>
            <a:off x="243681" y="36335"/>
            <a:ext cx="15773400" cy="132343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sz="4000" b="1" dirty="0">
                <a:solidFill>
                  <a:srgbClr val="FF0000"/>
                </a:solidFill>
                <a:latin typeface=".VnArial Narrow" pitchFamily="34" charset="0"/>
              </a:rPr>
              <a:t>3. Write the words and phrases from the box under the correct pictures. Then listen, check, and repeat</a:t>
            </a:r>
            <a:r>
              <a:rPr lang="en-GB" sz="4000" b="1" dirty="0" smtClean="0">
                <a:solidFill>
                  <a:srgbClr val="FF0000"/>
                </a:solidFill>
                <a:latin typeface=".VnArial Narrow" pitchFamily="34" charset="0"/>
              </a:rPr>
              <a:t>.</a:t>
            </a:r>
            <a:endParaRPr lang="en-GB" sz="4000" b="1" dirty="0">
              <a:solidFill>
                <a:srgbClr val="FF0000"/>
              </a:solidFill>
              <a:latin typeface=".Vn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2529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8016081" y="1872080"/>
            <a:ext cx="5022762" cy="6324600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8580790" y="2271803"/>
            <a:ext cx="4350543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building dollhouses</a:t>
            </a:r>
          </a:p>
          <a:p>
            <a:pPr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collecting teddy bears</a:t>
            </a:r>
          </a:p>
          <a:p>
            <a:pPr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making </a:t>
            </a:r>
            <a:r>
              <a:rPr lang="en-GB" sz="3600" b="1" dirty="0" smtClean="0">
                <a:solidFill>
                  <a:srgbClr val="002060"/>
                </a:solidFill>
                <a:latin typeface=".VnArial Narrow" pitchFamily="34" charset="0"/>
              </a:rPr>
              <a:t>models</a:t>
            </a:r>
          </a:p>
          <a:p>
            <a:pPr fontAlgn="t"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horse riding</a:t>
            </a:r>
          </a:p>
          <a:p>
            <a:pPr fontAlgn="t"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gardening</a:t>
            </a:r>
          </a:p>
          <a:p>
            <a:pPr fontAlgn="t"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collecting </a:t>
            </a:r>
            <a:r>
              <a:rPr lang="en-GB" sz="3600" b="1" dirty="0" smtClean="0">
                <a:solidFill>
                  <a:srgbClr val="002060"/>
                </a:solidFill>
                <a:latin typeface=".VnArial Narrow" pitchFamily="34" charset="0"/>
              </a:rPr>
              <a:t>coins</a:t>
            </a:r>
            <a:endParaRPr lang="en-GB" sz="3600" b="1" dirty="0">
              <a:solidFill>
                <a:srgbClr val="002060"/>
              </a:solidFill>
              <a:latin typeface=".VnArial Narrow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481" y="1676400"/>
            <a:ext cx="5791200" cy="601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243681" y="36335"/>
            <a:ext cx="15773400" cy="132343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sz="4000" b="1" dirty="0">
                <a:solidFill>
                  <a:srgbClr val="FF0000"/>
                </a:solidFill>
                <a:latin typeface=".VnArial Narrow" pitchFamily="34" charset="0"/>
              </a:rPr>
              <a:t>3. Write the words and phrases from the box under the correct pictures. Then listen, check, and repeat</a:t>
            </a:r>
            <a:r>
              <a:rPr lang="en-GB" sz="4000" b="1" dirty="0" smtClean="0">
                <a:solidFill>
                  <a:srgbClr val="FF0000"/>
                </a:solidFill>
                <a:latin typeface=".VnArial Narrow" pitchFamily="34" charset="0"/>
              </a:rPr>
              <a:t>.</a:t>
            </a:r>
            <a:endParaRPr lang="en-GB" sz="4000" b="1" dirty="0">
              <a:solidFill>
                <a:srgbClr val="FF0000"/>
              </a:solidFill>
              <a:latin typeface=".VnArial Narrow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72481" y="7873514"/>
            <a:ext cx="37577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b="1" dirty="0">
                <a:solidFill>
                  <a:srgbClr val="FF0000"/>
                </a:solidFill>
                <a:latin typeface=".VnArial Narrow" pitchFamily="34" charset="0"/>
              </a:rPr>
              <a:t>building dollhouses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405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8397081" y="1905000"/>
            <a:ext cx="5022762" cy="6553200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8733190" y="2642443"/>
            <a:ext cx="4350543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building dollhouses</a:t>
            </a:r>
          </a:p>
          <a:p>
            <a:pPr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collecting teddy bears</a:t>
            </a:r>
          </a:p>
          <a:p>
            <a:pPr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making </a:t>
            </a:r>
            <a:r>
              <a:rPr lang="en-GB" sz="3600" b="1" dirty="0" smtClean="0">
                <a:solidFill>
                  <a:srgbClr val="002060"/>
                </a:solidFill>
                <a:latin typeface=".VnArial Narrow" pitchFamily="34" charset="0"/>
              </a:rPr>
              <a:t>models</a:t>
            </a:r>
          </a:p>
          <a:p>
            <a:pPr fontAlgn="t"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horse riding</a:t>
            </a:r>
          </a:p>
          <a:p>
            <a:pPr fontAlgn="t"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gardening</a:t>
            </a:r>
          </a:p>
          <a:p>
            <a:pPr fontAlgn="t"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collecting </a:t>
            </a:r>
            <a:r>
              <a:rPr lang="en-GB" sz="3600" b="1" dirty="0" smtClean="0">
                <a:solidFill>
                  <a:srgbClr val="002060"/>
                </a:solidFill>
                <a:latin typeface=".VnArial Narrow" pitchFamily="34" charset="0"/>
              </a:rPr>
              <a:t>coins</a:t>
            </a:r>
            <a:endParaRPr lang="en-GB" sz="3600" b="1" dirty="0">
              <a:solidFill>
                <a:srgbClr val="002060"/>
              </a:solidFill>
              <a:latin typeface=".VnArial Narrow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081" y="1905000"/>
            <a:ext cx="5257800" cy="5815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697306" y="7759834"/>
            <a:ext cx="4179349" cy="8193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GB" sz="3600" b="1" dirty="0">
                <a:solidFill>
                  <a:srgbClr val="FF0000"/>
                </a:solidFill>
                <a:latin typeface=".VnArial Narrow" pitchFamily="34" charset="0"/>
              </a:rPr>
              <a:t>collecting teddy bears</a:t>
            </a:r>
          </a:p>
        </p:txBody>
      </p:sp>
      <p:sp>
        <p:nvSpPr>
          <p:cNvPr id="6" name="Rectangle 5"/>
          <p:cNvSpPr/>
          <p:nvPr/>
        </p:nvSpPr>
        <p:spPr>
          <a:xfrm>
            <a:off x="243681" y="36335"/>
            <a:ext cx="15697200" cy="132343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sz="4000" b="1" dirty="0">
                <a:solidFill>
                  <a:srgbClr val="FF0000"/>
                </a:solidFill>
                <a:latin typeface=".VnArial Narrow" pitchFamily="34" charset="0"/>
              </a:rPr>
              <a:t>3. Write the words and phrases from the box under the correct pictures. Then listen, check, and repeat</a:t>
            </a:r>
            <a:r>
              <a:rPr lang="en-GB" sz="4000" b="1" dirty="0" smtClean="0">
                <a:solidFill>
                  <a:srgbClr val="FF0000"/>
                </a:solidFill>
                <a:latin typeface=".VnArial Narrow" pitchFamily="34" charset="0"/>
              </a:rPr>
              <a:t>.</a:t>
            </a:r>
            <a:endParaRPr lang="en-GB" sz="4000" b="1" dirty="0">
              <a:solidFill>
                <a:srgbClr val="FF0000"/>
              </a:solidFill>
              <a:latin typeface=".Vn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9301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6">
            <a:extLst>
              <a:ext uri="{FF2B5EF4-FFF2-40B4-BE49-F238E27FC236}">
                <a16:creationId xmlns:a16="http://schemas.microsoft.com/office/drawing/2014/main" xmlns="" id="{71B4DAC8-085C-2148-823C-A58FA8060406}"/>
              </a:ext>
            </a:extLst>
          </p:cNvPr>
          <p:cNvSpPr txBox="1"/>
          <p:nvPr/>
        </p:nvSpPr>
        <p:spPr>
          <a:xfrm>
            <a:off x="548481" y="177225"/>
            <a:ext cx="13335000" cy="5847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r>
              <a:rPr lang="en-US" sz="3800" b="1" dirty="0" smtClean="0">
                <a:solidFill>
                  <a:srgbClr val="FF0000"/>
                </a:solidFill>
                <a:latin typeface=".VnArial Narrow" pitchFamily="34" charset="0"/>
              </a:rPr>
              <a:t>4 . Work </a:t>
            </a:r>
            <a:r>
              <a:rPr lang="en-US" sz="3800" b="1" dirty="0">
                <a:solidFill>
                  <a:srgbClr val="FF0000"/>
                </a:solidFill>
                <a:latin typeface=".VnArial Narrow" pitchFamily="34" charset="0"/>
              </a:rPr>
              <a:t>in pairs. Write the hobbies from 3 in the suitable </a:t>
            </a:r>
            <a:r>
              <a:rPr lang="en-US" sz="3800" b="1" dirty="0" smtClean="0">
                <a:solidFill>
                  <a:srgbClr val="FF0000"/>
                </a:solidFill>
                <a:latin typeface=".VnArial Narrow" pitchFamily="34" charset="0"/>
              </a:rPr>
              <a:t>column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2039843"/>
              </p:ext>
            </p:extLst>
          </p:nvPr>
        </p:nvGraphicFramePr>
        <p:xfrm>
          <a:off x="624681" y="1295401"/>
          <a:ext cx="14706600" cy="4419599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902200"/>
                <a:gridCol w="4902200"/>
                <a:gridCol w="4902200"/>
              </a:tblGrid>
              <a:tr h="965137"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sz="3200" b="1" i="0" dirty="0">
                          <a:solidFill>
                            <a:schemeClr val="tx1"/>
                          </a:solidFill>
                          <a:effectLst/>
                          <a:latin typeface=".VnArial Narrow" pitchFamily="34" charset="0"/>
                        </a:rPr>
                        <a:t>doing things</a:t>
                      </a: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sz="3200" b="1" i="0" dirty="0">
                          <a:solidFill>
                            <a:schemeClr val="tx1"/>
                          </a:solidFill>
                          <a:effectLst/>
                          <a:latin typeface=".VnArial Narrow" pitchFamily="34" charset="0"/>
                        </a:rPr>
                        <a:t>making things</a:t>
                      </a: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sz="3200" b="1" i="0" dirty="0">
                          <a:solidFill>
                            <a:schemeClr val="tx1"/>
                          </a:solidFill>
                          <a:effectLst/>
                          <a:latin typeface=".VnArial Narrow" pitchFamily="34" charset="0"/>
                        </a:rPr>
                        <a:t>collecting things</a:t>
                      </a:r>
                    </a:p>
                  </a:txBody>
                  <a:tcPr marL="47625" marR="47625" marT="47625" marB="47625"/>
                </a:tc>
              </a:tr>
              <a:tr h="345446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6644805" y="5999202"/>
            <a:ext cx="2901756" cy="55399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b="1" i="1" dirty="0">
                <a:solidFill>
                  <a:srgbClr val="FF0000"/>
                </a:solidFill>
                <a:latin typeface="OpenSansBold"/>
              </a:rPr>
              <a:t>Other hobbies</a:t>
            </a:r>
            <a:r>
              <a:rPr lang="en-US" i="1" dirty="0">
                <a:solidFill>
                  <a:srgbClr val="FF0000"/>
                </a:solidFill>
                <a:latin typeface="OpenSans"/>
              </a:rPr>
              <a:t> 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4177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6">
            <a:extLst>
              <a:ext uri="{FF2B5EF4-FFF2-40B4-BE49-F238E27FC236}">
                <a16:creationId xmlns:a16="http://schemas.microsoft.com/office/drawing/2014/main" xmlns="" id="{71B4DAC8-085C-2148-823C-A58FA8060406}"/>
              </a:ext>
            </a:extLst>
          </p:cNvPr>
          <p:cNvSpPr txBox="1"/>
          <p:nvPr/>
        </p:nvSpPr>
        <p:spPr>
          <a:xfrm>
            <a:off x="548481" y="177225"/>
            <a:ext cx="13335000" cy="5847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r>
              <a:rPr lang="en-US" sz="3800" b="1" dirty="0" smtClean="0">
                <a:solidFill>
                  <a:srgbClr val="FF0000"/>
                </a:solidFill>
                <a:latin typeface=".VnArial Narrow" pitchFamily="34" charset="0"/>
              </a:rPr>
              <a:t>4 . Work </a:t>
            </a:r>
            <a:r>
              <a:rPr lang="en-US" sz="3800" b="1" dirty="0">
                <a:solidFill>
                  <a:srgbClr val="FF0000"/>
                </a:solidFill>
                <a:latin typeface=".VnArial Narrow" pitchFamily="34" charset="0"/>
              </a:rPr>
              <a:t>in pairs. Write the hobbies from 3 in the suitable </a:t>
            </a:r>
            <a:r>
              <a:rPr lang="en-US" sz="3800" b="1" dirty="0" smtClean="0">
                <a:solidFill>
                  <a:srgbClr val="FF0000"/>
                </a:solidFill>
                <a:latin typeface=".VnArial Narrow" pitchFamily="34" charset="0"/>
              </a:rPr>
              <a:t>column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2596543"/>
              </p:ext>
            </p:extLst>
          </p:nvPr>
        </p:nvGraphicFramePr>
        <p:xfrm>
          <a:off x="624681" y="1295401"/>
          <a:ext cx="14706600" cy="3047999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902200"/>
                <a:gridCol w="4902200"/>
                <a:gridCol w="4902200"/>
              </a:tblGrid>
              <a:tr h="665612"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sz="3200" b="1" i="0" dirty="0">
                          <a:solidFill>
                            <a:schemeClr val="tx1"/>
                          </a:solidFill>
                          <a:effectLst/>
                          <a:latin typeface=".VnArial Narrow" pitchFamily="34" charset="0"/>
                        </a:rPr>
                        <a:t>doing things</a:t>
                      </a: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sz="3200" b="1" i="0" dirty="0">
                          <a:solidFill>
                            <a:schemeClr val="tx1"/>
                          </a:solidFill>
                          <a:effectLst/>
                          <a:latin typeface=".VnArial Narrow" pitchFamily="34" charset="0"/>
                        </a:rPr>
                        <a:t>making things</a:t>
                      </a: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sz="3200" b="1" i="0" dirty="0">
                          <a:solidFill>
                            <a:schemeClr val="tx1"/>
                          </a:solidFill>
                          <a:effectLst/>
                          <a:latin typeface=".VnArial Narrow" pitchFamily="34" charset="0"/>
                        </a:rPr>
                        <a:t>collecting things</a:t>
                      </a:r>
                    </a:p>
                  </a:txBody>
                  <a:tcPr marL="47625" marR="47625" marT="47625" marB="47625"/>
                </a:tc>
              </a:tr>
              <a:tr h="2382387">
                <a:tc>
                  <a:txBody>
                    <a:bodyPr/>
                    <a:lstStyle/>
                    <a:p>
                      <a:pPr fontAlgn="t" latinLnBrk="0"/>
                      <a:r>
                        <a:rPr lang="en-US" sz="3200" b="0" dirty="0" smtClean="0">
                          <a:solidFill>
                            <a:schemeClr val="tx1"/>
                          </a:solidFill>
                          <a:effectLst/>
                          <a:latin typeface=".VnArial Narrow" pitchFamily="34" charset="0"/>
                        </a:rPr>
                        <a:t>-</a:t>
                      </a:r>
                      <a:r>
                        <a:rPr lang="en-US" sz="3200" b="0" baseline="0" dirty="0" smtClean="0">
                          <a:solidFill>
                            <a:srgbClr val="FF0000"/>
                          </a:solidFill>
                          <a:effectLst/>
                          <a:latin typeface=".VnArial Narrow" pitchFamily="34" charset="0"/>
                        </a:rPr>
                        <a:t> </a:t>
                      </a:r>
                      <a:r>
                        <a:rPr lang="vi-VN" sz="3200" b="1" dirty="0" smtClean="0">
                          <a:solidFill>
                            <a:schemeClr val="tx1"/>
                          </a:solidFill>
                          <a:effectLst/>
                          <a:latin typeface=".VnArial Narrow" pitchFamily="34" charset="0"/>
                        </a:rPr>
                        <a:t>gardening </a:t>
                      </a:r>
                    </a:p>
                    <a:p>
                      <a:pPr fontAlgn="t" latinLnBrk="0"/>
                      <a:endParaRPr lang="vi-VN" sz="3200" b="1" dirty="0" smtClean="0">
                        <a:solidFill>
                          <a:schemeClr val="tx1"/>
                        </a:solidFill>
                        <a:effectLst/>
                        <a:latin typeface=".VnArial Narrow" pitchFamily="34" charset="0"/>
                      </a:endParaRPr>
                    </a:p>
                    <a:p>
                      <a:pPr fontAlgn="t" latinLnBrk="0"/>
                      <a:r>
                        <a:rPr lang="vi-VN" sz="3200" b="1" dirty="0" smtClean="0">
                          <a:solidFill>
                            <a:schemeClr val="tx1"/>
                          </a:solidFill>
                          <a:effectLst/>
                          <a:latin typeface=".VnArial Narrow" pitchFamily="34" charset="0"/>
                        </a:rPr>
                        <a:t>- horse riding</a:t>
                      </a: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.VnArial Narrow" pitchFamily="34" charset="0"/>
                        </a:rPr>
                        <a:t> </a:t>
                      </a:r>
                      <a:r>
                        <a:rPr kumimoji="0" lang="en-GB" sz="3200" b="1" i="0" kern="1200" dirty="0" smtClean="0">
                          <a:solidFill>
                            <a:schemeClr val="tx1"/>
                          </a:solidFill>
                          <a:effectLst/>
                          <a:latin typeface=".VnArial Narrow" pitchFamily="34" charset="0"/>
                          <a:ea typeface="+mn-ea"/>
                          <a:cs typeface="+mn-cs"/>
                        </a:rPr>
                        <a:t>- making model 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kumimoji="0" lang="en-GB" sz="3200" b="1" i="0" kern="1200" dirty="0" smtClean="0">
                          <a:solidFill>
                            <a:schemeClr val="tx1"/>
                          </a:solidFill>
                          <a:effectLst/>
                          <a:latin typeface=".VnArial Narrow" pitchFamily="34" charset="0"/>
                          <a:ea typeface="+mn-ea"/>
                          <a:cs typeface="+mn-cs"/>
                        </a:rPr>
                        <a:t>- building dollhouses</a:t>
                      </a: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fontAlgn="t" latinLnBrk="0">
                        <a:lnSpc>
                          <a:spcPct val="150000"/>
                        </a:lnSpc>
                      </a:pP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.VnArial Narrow" pitchFamily="34" charset="0"/>
                        </a:rPr>
                        <a:t> </a:t>
                      </a:r>
                      <a:r>
                        <a:rPr lang="en-GB" sz="3200" b="1" dirty="0" smtClean="0">
                          <a:solidFill>
                            <a:schemeClr val="tx1"/>
                          </a:solidFill>
                          <a:effectLst/>
                          <a:latin typeface=".VnArial Narrow" pitchFamily="34" charset="0"/>
                        </a:rPr>
                        <a:t>- collecting teddy bears </a:t>
                      </a:r>
                    </a:p>
                    <a:p>
                      <a:pPr fontAlgn="t" latinLnBrk="0">
                        <a:lnSpc>
                          <a:spcPct val="150000"/>
                        </a:lnSpc>
                      </a:pPr>
                      <a:r>
                        <a:rPr lang="en-GB" sz="3200" b="1" dirty="0" smtClean="0">
                          <a:solidFill>
                            <a:schemeClr val="tx1"/>
                          </a:solidFill>
                          <a:effectLst/>
                          <a:latin typeface=".VnArial Narrow" pitchFamily="34" charset="0"/>
                        </a:rPr>
                        <a:t> - collecting coins</a:t>
                      </a:r>
                    </a:p>
                  </a:txBody>
                  <a:tcPr marL="47625" marR="47625" marT="47625" marB="47625"/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6263481" y="4876800"/>
            <a:ext cx="2901756" cy="55399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b="1" i="1" dirty="0">
                <a:solidFill>
                  <a:srgbClr val="FF0000"/>
                </a:solidFill>
                <a:latin typeface="OpenSansBold"/>
              </a:rPr>
              <a:t>Other hobbies</a:t>
            </a:r>
            <a:r>
              <a:rPr lang="en-US" i="1" dirty="0">
                <a:solidFill>
                  <a:srgbClr val="FF0000"/>
                </a:solidFill>
                <a:latin typeface="OpenSans"/>
              </a:rPr>
              <a:t> </a:t>
            </a:r>
            <a:endParaRPr lang="en-US" dirty="0">
              <a:solidFill>
                <a:srgbClr val="FF0000"/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3960226"/>
              </p:ext>
            </p:extLst>
          </p:nvPr>
        </p:nvGraphicFramePr>
        <p:xfrm>
          <a:off x="777081" y="5791200"/>
          <a:ext cx="14706600" cy="20574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902200"/>
                <a:gridCol w="4902200"/>
                <a:gridCol w="4902200"/>
              </a:tblGrid>
              <a:tr h="2057400">
                <a:tc>
                  <a:txBody>
                    <a:bodyPr/>
                    <a:lstStyle/>
                    <a:p>
                      <a:pPr marL="0" marR="0" lvl="0" indent="0" algn="l" defTabSz="1499539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3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.VnArial Narrow" pitchFamily="34" charset="0"/>
                          <a:ea typeface="+mn-ea"/>
                          <a:cs typeface="+mn-cs"/>
                        </a:rPr>
                        <a:t>- </a:t>
                      </a:r>
                      <a:r>
                        <a:rPr kumimoji="0" lang="en-GB" sz="3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.VnArial Narrow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GB" sz="3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.VnArial Narrow" pitchFamily="34" charset="0"/>
                          <a:ea typeface="+mn-ea"/>
                          <a:cs typeface="+mn-cs"/>
                        </a:rPr>
                        <a:t>listening to music  </a:t>
                      </a:r>
                    </a:p>
                    <a:p>
                      <a:pPr marL="0" marR="0" lvl="0" indent="0" algn="l" defTabSz="1499539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3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.VnArial Narrow" pitchFamily="34" charset="0"/>
                          <a:ea typeface="+mn-ea"/>
                          <a:cs typeface="+mn-cs"/>
                        </a:rPr>
                        <a:t>- reading books </a:t>
                      </a:r>
                      <a:endParaRPr kumimoji="0" lang="en-US" sz="3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.VnArial Narrow" pitchFamily="34" charset="0"/>
                        <a:ea typeface="+mn-ea"/>
                        <a:cs typeface="+mn-cs"/>
                      </a:endParaRPr>
                    </a:p>
                  </a:txBody>
                  <a:tcPr marL="47625" marR="47625" marT="47625" marB="47625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.VnArial Narrow" pitchFamily="34" charset="0"/>
                        </a:rPr>
                        <a:t> </a:t>
                      </a:r>
                      <a:r>
                        <a:rPr kumimoji="0" lang="en-GB" sz="3200" b="1" i="0" kern="1200" dirty="0" smtClean="0">
                          <a:solidFill>
                            <a:schemeClr val="tx1"/>
                          </a:solidFill>
                          <a:effectLst/>
                          <a:latin typeface=".VnArial Narrow" pitchFamily="34" charset="0"/>
                          <a:ea typeface="+mn-ea"/>
                          <a:cs typeface="+mn-cs"/>
                        </a:rPr>
                        <a:t>- </a:t>
                      </a:r>
                      <a:r>
                        <a:rPr kumimoji="0" lang="vi-VN" sz="3200" b="1" i="0" kern="1200" dirty="0" smtClean="0">
                          <a:solidFill>
                            <a:schemeClr val="tx1"/>
                          </a:solidFill>
                          <a:effectLst/>
                          <a:latin typeface=".VnArial Narrow" pitchFamily="34" charset="0"/>
                          <a:ea typeface="+mn-ea"/>
                          <a:cs typeface="+mn-cs"/>
                        </a:rPr>
                        <a:t>cooking </a:t>
                      </a:r>
                      <a:endParaRPr kumimoji="0" lang="en-GB" sz="3200" b="1" i="0" kern="1200" dirty="0" smtClean="0">
                        <a:solidFill>
                          <a:schemeClr val="tx1"/>
                        </a:solidFill>
                        <a:effectLst/>
                        <a:latin typeface=".VnArial Narrow" pitchFamily="34" charset="0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kumimoji="0" lang="en-GB" sz="3200" b="1" i="0" kern="1200" dirty="0" smtClean="0">
                          <a:solidFill>
                            <a:schemeClr val="tx1"/>
                          </a:solidFill>
                          <a:effectLst/>
                          <a:latin typeface=".VnArial Narrow" pitchFamily="34" charset="0"/>
                          <a:ea typeface="+mn-ea"/>
                          <a:cs typeface="+mn-cs"/>
                        </a:rPr>
                        <a:t> -</a:t>
                      </a:r>
                      <a:r>
                        <a:rPr kumimoji="0" lang="en-GB" sz="3200" b="1" i="0" kern="1200" baseline="0" dirty="0" smtClean="0">
                          <a:solidFill>
                            <a:schemeClr val="tx1"/>
                          </a:solidFill>
                          <a:effectLst/>
                          <a:latin typeface=".VnArial Narrow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vi-VN" sz="3200" b="1" i="0" kern="1200" dirty="0" smtClean="0">
                          <a:solidFill>
                            <a:schemeClr val="tx1"/>
                          </a:solidFill>
                          <a:effectLst/>
                          <a:latin typeface=".VnArial Narrow" pitchFamily="34" charset="0"/>
                          <a:ea typeface="+mn-ea"/>
                          <a:cs typeface="+mn-cs"/>
                        </a:rPr>
                        <a:t>baking</a:t>
                      </a:r>
                      <a:endParaRPr kumimoji="0" lang="en-GB" sz="3200" b="1" i="0" kern="1200" dirty="0" smtClean="0">
                        <a:solidFill>
                          <a:schemeClr val="tx1"/>
                        </a:solidFill>
                        <a:effectLst/>
                        <a:latin typeface=".VnArial Narrow" pitchFamily="34" charset="0"/>
                        <a:ea typeface="+mn-ea"/>
                        <a:cs typeface="+mn-cs"/>
                      </a:endParaRPr>
                    </a:p>
                  </a:txBody>
                  <a:tcPr marL="47625" marR="47625" marT="47625" marB="47625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t" latinLnBrk="0">
                        <a:lnSpc>
                          <a:spcPct val="150000"/>
                        </a:lnSpc>
                      </a:pPr>
                      <a:r>
                        <a:rPr lang="en-GB" sz="3200" b="1" dirty="0" smtClean="0">
                          <a:solidFill>
                            <a:schemeClr val="tx1"/>
                          </a:solidFill>
                          <a:effectLst/>
                          <a:latin typeface=".VnArial Narrow" pitchFamily="34" charset="0"/>
                        </a:rPr>
                        <a:t>- collecting stamp </a:t>
                      </a:r>
                    </a:p>
                    <a:p>
                      <a:pPr fontAlgn="t" latinLnBrk="0">
                        <a:lnSpc>
                          <a:spcPct val="150000"/>
                        </a:lnSpc>
                      </a:pPr>
                      <a:r>
                        <a:rPr lang="en-GB" sz="3200" b="1" dirty="0" smtClean="0">
                          <a:solidFill>
                            <a:schemeClr val="tx1"/>
                          </a:solidFill>
                          <a:effectLst/>
                          <a:latin typeface=".VnArial Narrow" pitchFamily="34" charset="0"/>
                        </a:rPr>
                        <a:t>-</a:t>
                      </a:r>
                      <a:r>
                        <a:rPr lang="en-GB" sz="3200" b="1" baseline="0" dirty="0" smtClean="0">
                          <a:solidFill>
                            <a:schemeClr val="tx1"/>
                          </a:solidFill>
                          <a:effectLst/>
                          <a:latin typeface=".VnArial Narrow" pitchFamily="34" charset="0"/>
                        </a:rPr>
                        <a:t> </a:t>
                      </a:r>
                      <a:r>
                        <a:rPr lang="en-GB" sz="3200" b="1" dirty="0" smtClean="0">
                          <a:solidFill>
                            <a:schemeClr val="tx1"/>
                          </a:solidFill>
                          <a:effectLst/>
                          <a:latin typeface=".VnArial Narrow" pitchFamily="34" charset="0"/>
                        </a:rPr>
                        <a:t>collecting old books</a:t>
                      </a:r>
                    </a:p>
                  </a:txBody>
                  <a:tcPr marL="47625" marR="47625" marT="47625" marB="47625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29893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21"/>
          <p:cNvSpPr txBox="1"/>
          <p:nvPr/>
        </p:nvSpPr>
        <p:spPr>
          <a:xfrm>
            <a:off x="2022248" y="304800"/>
            <a:ext cx="13182600" cy="241604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 anchor="t">
            <a:spAutoFit/>
          </a:bodyPr>
          <a:lstStyle/>
          <a:p>
            <a:r>
              <a:rPr lang="en-US" sz="7200" dirty="0">
                <a:solidFill>
                  <a:srgbClr val="000000"/>
                </a:solidFill>
                <a:latin typeface="Showcard Gothic" pitchFamily="82" charset="0"/>
              </a:rPr>
              <a:t>GAME: </a:t>
            </a:r>
          </a:p>
          <a:p>
            <a:r>
              <a:rPr lang="en-US" sz="8500" dirty="0">
                <a:solidFill>
                  <a:srgbClr val="000000"/>
                </a:solidFill>
                <a:latin typeface="TAN Jambore"/>
              </a:rPr>
              <a:t>Find someone </a:t>
            </a:r>
            <a:r>
              <a:rPr lang="en-US" sz="8500" dirty="0" smtClean="0">
                <a:solidFill>
                  <a:srgbClr val="000000"/>
                </a:solidFill>
                <a:latin typeface="TAN Jambore"/>
              </a:rPr>
              <a:t>who……</a:t>
            </a:r>
            <a:endParaRPr lang="en-US" sz="8500" dirty="0">
              <a:solidFill>
                <a:srgbClr val="000000"/>
              </a:solidFill>
              <a:latin typeface="TAN Jambore"/>
            </a:endParaRPr>
          </a:p>
        </p:txBody>
      </p:sp>
      <p:sp>
        <p:nvSpPr>
          <p:cNvPr id="7" name="TextBox 22"/>
          <p:cNvSpPr txBox="1"/>
          <p:nvPr/>
        </p:nvSpPr>
        <p:spPr>
          <a:xfrm>
            <a:off x="1967819" y="3733800"/>
            <a:ext cx="12344400" cy="41549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000000"/>
                </a:solidFill>
                <a:latin typeface="Montserrat"/>
              </a:rPr>
              <a:t>Work in groups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000000"/>
                </a:solidFill>
                <a:latin typeface="Montserrat"/>
              </a:rPr>
              <a:t>In 3 minutes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000000"/>
                </a:solidFill>
                <a:latin typeface="Montserrat"/>
              </a:rPr>
              <a:t>Ask your classmates which hobbies they like.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000000"/>
                </a:solidFill>
                <a:latin typeface="Montserrat"/>
              </a:rPr>
              <a:t>Use structure </a:t>
            </a:r>
            <a:r>
              <a:rPr lang="en-US" sz="3600" b="1" i="1" dirty="0">
                <a:solidFill>
                  <a:srgbClr val="000000"/>
                </a:solidFill>
                <a:latin typeface="Montserrat"/>
              </a:rPr>
              <a:t>“Do you like …?”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000000"/>
                </a:solidFill>
                <a:latin typeface="Montserrat"/>
              </a:rPr>
              <a:t>Write their names in your worksheet</a:t>
            </a:r>
          </a:p>
        </p:txBody>
      </p:sp>
    </p:spTree>
    <p:extLst>
      <p:ext uri="{BB962C8B-B14F-4D97-AF65-F5344CB8AC3E}">
        <p14:creationId xmlns:p14="http://schemas.microsoft.com/office/powerpoint/2010/main" val="3861602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1">
            <a:extLst>
              <a:ext uri="{FF2B5EF4-FFF2-40B4-BE49-F238E27FC236}">
                <a16:creationId xmlns:a16="http://schemas.microsoft.com/office/drawing/2014/main" xmlns="" id="{5C117BF6-7888-114E-A485-FBFED48933BB}"/>
              </a:ext>
            </a:extLst>
          </p:cNvPr>
          <p:cNvSpPr txBox="1"/>
          <p:nvPr/>
        </p:nvSpPr>
        <p:spPr>
          <a:xfrm>
            <a:off x="243681" y="76200"/>
            <a:ext cx="8839200" cy="8309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  <a:latin typeface=".VnBook-Antiqua" pitchFamily="34" charset="0"/>
              </a:rPr>
              <a:t>5. Find </a:t>
            </a:r>
            <a:r>
              <a:rPr lang="en-US" sz="5400" b="1" dirty="0">
                <a:solidFill>
                  <a:srgbClr val="FF0000"/>
                </a:solidFill>
                <a:latin typeface=".VnBook-Antiqua" pitchFamily="34" charset="0"/>
              </a:rPr>
              <a:t>someone who likes: </a:t>
            </a:r>
          </a:p>
        </p:txBody>
      </p:sp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xmlns="" id="{413634EF-F6B5-B042-9809-A11E0754AD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8518212"/>
              </p:ext>
            </p:extLst>
          </p:nvPr>
        </p:nvGraphicFramePr>
        <p:xfrm>
          <a:off x="243681" y="1447800"/>
          <a:ext cx="6476999" cy="5029202"/>
        </p:xfrm>
        <a:graphic>
          <a:graphicData uri="http://schemas.openxmlformats.org/drawingml/2006/table">
            <a:tbl>
              <a:tblPr firstRow="1" bandRow="1"/>
              <a:tblGrid>
                <a:gridCol w="4567115">
                  <a:extLst>
                    <a:ext uri="{9D8B030D-6E8A-4147-A177-3AD203B41FA5}">
                      <a16:colId xmlns:a16="http://schemas.microsoft.com/office/drawing/2014/main" xmlns="" val="3011853430"/>
                    </a:ext>
                  </a:extLst>
                </a:gridCol>
                <a:gridCol w="1909884">
                  <a:extLst>
                    <a:ext uri="{9D8B030D-6E8A-4147-A177-3AD203B41FA5}">
                      <a16:colId xmlns:a16="http://schemas.microsoft.com/office/drawing/2014/main" xmlns="" val="834568221"/>
                    </a:ext>
                  </a:extLst>
                </a:gridCol>
              </a:tblGrid>
              <a:tr h="839849"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749762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499525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2249287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999049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3748811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4498574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5248336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5998098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endParaRPr lang="x-none" sz="3200" dirty="0">
                        <a:solidFill>
                          <a:srgbClr val="0070C0"/>
                        </a:solidFill>
                        <a:latin typeface=".VnArial Narrow" pitchFamily="34" charset="0"/>
                        <a:ea typeface="Microsoft JhengHei" pitchFamily="34" charset="-120"/>
                      </a:endParaRPr>
                    </a:p>
                  </a:txBody>
                  <a:tcPr anchor="ctr">
                    <a:lnL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749762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499525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2249287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999049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3748811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4498574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5248336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5998098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x-none" sz="3200" dirty="0">
                          <a:solidFill>
                            <a:srgbClr val="FF0000"/>
                          </a:solidFill>
                          <a:latin typeface=".VnArial Narrow" pitchFamily="34" charset="0"/>
                          <a:ea typeface="Microsoft JhengHei" pitchFamily="34" charset="-120"/>
                        </a:rPr>
                        <a:t>N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latin typeface=".VnArial Narrow" pitchFamily="34" charset="0"/>
                          <a:ea typeface="Microsoft JhengHei" pitchFamily="34" charset="-120"/>
                        </a:rPr>
                        <a:t>a</a:t>
                      </a:r>
                      <a:r>
                        <a:rPr lang="x-none" sz="3200" dirty="0">
                          <a:solidFill>
                            <a:srgbClr val="FF0000"/>
                          </a:solidFill>
                          <a:latin typeface=".VnArial Narrow" pitchFamily="34" charset="0"/>
                          <a:ea typeface="Microsoft JhengHei" pitchFamily="34" charset="-120"/>
                        </a:rPr>
                        <a:t>mes</a:t>
                      </a:r>
                    </a:p>
                  </a:txBody>
                  <a:tcPr anchor="ctr">
                    <a:lnL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27738978"/>
                  </a:ext>
                </a:extLst>
              </a:tr>
              <a:tr h="598479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749762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499525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2249287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999049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748811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4498574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5248336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5998098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Microsoft JhengHei" pitchFamily="34" charset="-120"/>
                          <a:ea typeface="Microsoft JhengHei" pitchFamily="34" charset="-120"/>
                        </a:rPr>
                        <a:t>horse riding</a:t>
                      </a:r>
                      <a:endParaRPr lang="x-none" sz="3200" b="1" dirty="0">
                        <a:solidFill>
                          <a:schemeClr val="tx1"/>
                        </a:solidFill>
                        <a:latin typeface="Microsoft JhengHei" pitchFamily="34" charset="-120"/>
                        <a:ea typeface="Microsoft JhengHei" pitchFamily="34" charset="-120"/>
                      </a:endParaRPr>
                    </a:p>
                  </a:txBody>
                  <a:tcPr anchor="ctr">
                    <a:lnL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749762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499525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2249287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999049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748811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4498574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5248336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5998098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x-none" sz="3200" dirty="0">
                        <a:solidFill>
                          <a:srgbClr val="0070C0"/>
                        </a:solidFill>
                        <a:latin typeface=".VnArial Narrow" pitchFamily="34" charset="0"/>
                        <a:ea typeface="Microsoft JhengHei" pitchFamily="34" charset="-120"/>
                      </a:endParaRPr>
                    </a:p>
                  </a:txBody>
                  <a:tcPr anchor="ctr">
                    <a:lnL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93536690"/>
                  </a:ext>
                </a:extLst>
              </a:tr>
              <a:tr h="598479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749762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499525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2249287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999049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748811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4498574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5248336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5998098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Microsoft JhengHei" pitchFamily="34" charset="-120"/>
                          <a:ea typeface="Microsoft JhengHei" pitchFamily="34" charset="-120"/>
                        </a:rPr>
                        <a:t>b</a:t>
                      </a:r>
                      <a:r>
                        <a:rPr lang="x-none" sz="3200" b="1" dirty="0">
                          <a:solidFill>
                            <a:schemeClr val="tx1"/>
                          </a:solidFill>
                          <a:latin typeface="Microsoft JhengHei" pitchFamily="34" charset="-120"/>
                          <a:ea typeface="Microsoft JhengHei" pitchFamily="34" charset="-120"/>
                        </a:rPr>
                        <a:t>uilding dollhouses</a:t>
                      </a:r>
                    </a:p>
                  </a:txBody>
                  <a:tcPr anchor="ctr">
                    <a:lnL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749762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499525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2249287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999049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748811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4498574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5248336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5998098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x-none" sz="3200" dirty="0">
                        <a:solidFill>
                          <a:srgbClr val="0070C0"/>
                        </a:solidFill>
                        <a:latin typeface=".VnArial Narrow" pitchFamily="34" charset="0"/>
                        <a:ea typeface="Microsoft JhengHei" pitchFamily="34" charset="-120"/>
                      </a:endParaRPr>
                    </a:p>
                  </a:txBody>
                  <a:tcPr anchor="ctr">
                    <a:lnL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94885339"/>
                  </a:ext>
                </a:extLst>
              </a:tr>
              <a:tr h="598479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749762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499525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2249287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999049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748811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4498574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5248336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5998098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Microsoft JhengHei" pitchFamily="34" charset="-120"/>
                          <a:ea typeface="Microsoft JhengHei" pitchFamily="34" charset="-120"/>
                        </a:rPr>
                        <a:t>c</a:t>
                      </a:r>
                      <a:r>
                        <a:rPr lang="x-none" sz="3200" b="1" dirty="0">
                          <a:solidFill>
                            <a:schemeClr val="tx1"/>
                          </a:solidFill>
                          <a:latin typeface="Microsoft JhengHei" pitchFamily="34" charset="-120"/>
                          <a:ea typeface="Microsoft JhengHei" pitchFamily="34" charset="-120"/>
                        </a:rPr>
                        <a:t>ollecting teddy bears</a:t>
                      </a:r>
                    </a:p>
                  </a:txBody>
                  <a:tcPr anchor="ctr">
                    <a:lnL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749762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499525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2249287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999049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748811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4498574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5248336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5998098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x-none" sz="3200" dirty="0">
                        <a:solidFill>
                          <a:srgbClr val="0070C0"/>
                        </a:solidFill>
                        <a:latin typeface=".VnArial Narrow" pitchFamily="34" charset="0"/>
                        <a:ea typeface="Microsoft JhengHei" pitchFamily="34" charset="-120"/>
                      </a:endParaRPr>
                    </a:p>
                  </a:txBody>
                  <a:tcPr anchor="ctr">
                    <a:lnL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51460556"/>
                  </a:ext>
                </a:extLst>
              </a:tr>
              <a:tr h="598479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749762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499525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2249287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999049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748811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4498574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5248336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5998098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Microsoft JhengHei" pitchFamily="34" charset="-120"/>
                          <a:ea typeface="Microsoft JhengHei" pitchFamily="34" charset="-120"/>
                        </a:rPr>
                        <a:t>c</a:t>
                      </a:r>
                      <a:r>
                        <a:rPr lang="x-none" sz="3200" b="1" dirty="0">
                          <a:solidFill>
                            <a:schemeClr val="tx1"/>
                          </a:solidFill>
                          <a:latin typeface="Microsoft JhengHei" pitchFamily="34" charset="-120"/>
                          <a:ea typeface="Microsoft JhengHei" pitchFamily="34" charset="-120"/>
                        </a:rPr>
                        <a:t>ollecting coins</a:t>
                      </a:r>
                    </a:p>
                  </a:txBody>
                  <a:tcPr anchor="ctr">
                    <a:lnL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749762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499525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2249287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999049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748811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4498574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5248336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5998098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x-none" sz="3200" dirty="0">
                        <a:solidFill>
                          <a:srgbClr val="0070C0"/>
                        </a:solidFill>
                        <a:latin typeface=".VnArial Narrow" pitchFamily="34" charset="0"/>
                        <a:ea typeface="Microsoft JhengHei" pitchFamily="34" charset="-120"/>
                      </a:endParaRPr>
                    </a:p>
                  </a:txBody>
                  <a:tcPr anchor="ctr">
                    <a:lnL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65399276"/>
                  </a:ext>
                </a:extLst>
              </a:tr>
              <a:tr h="598479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749762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499525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2249287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999049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748811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4498574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5248336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5998098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x-none" sz="3200" b="1" dirty="0">
                          <a:solidFill>
                            <a:schemeClr val="tx1"/>
                          </a:solidFill>
                          <a:latin typeface="Microsoft JhengHei" pitchFamily="34" charset="-120"/>
                          <a:ea typeface="Microsoft JhengHei" pitchFamily="34" charset="-120"/>
                        </a:rPr>
                        <a:t>gardening</a:t>
                      </a:r>
                    </a:p>
                  </a:txBody>
                  <a:tcPr anchor="ctr">
                    <a:lnL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749762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499525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2249287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999049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748811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4498574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5248336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5998098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x-none" sz="3200" dirty="0">
                        <a:solidFill>
                          <a:srgbClr val="0070C0"/>
                        </a:solidFill>
                        <a:latin typeface=".VnArial Narrow" pitchFamily="34" charset="0"/>
                        <a:ea typeface="Microsoft JhengHei" pitchFamily="34" charset="-120"/>
                      </a:endParaRPr>
                    </a:p>
                  </a:txBody>
                  <a:tcPr anchor="ctr">
                    <a:lnL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69147375"/>
                  </a:ext>
                </a:extLst>
              </a:tr>
              <a:tr h="598479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749762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499525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2249287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999049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748811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4498574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5248336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5998098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Microsoft JhengHei" pitchFamily="34" charset="-120"/>
                          <a:ea typeface="Microsoft JhengHei" pitchFamily="34" charset="-120"/>
                        </a:rPr>
                        <a:t>m</a:t>
                      </a:r>
                      <a:r>
                        <a:rPr lang="x-none" sz="3200" b="1" dirty="0">
                          <a:solidFill>
                            <a:schemeClr val="tx1"/>
                          </a:solidFill>
                          <a:latin typeface="Microsoft JhengHei" pitchFamily="34" charset="-120"/>
                          <a:ea typeface="Microsoft JhengHei" pitchFamily="34" charset="-120"/>
                        </a:rPr>
                        <a:t>aking models</a:t>
                      </a:r>
                    </a:p>
                  </a:txBody>
                  <a:tcPr anchor="ctr">
                    <a:lnL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749762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499525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2249287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999049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748811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4498574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5248336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5998098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x-none" sz="3200" dirty="0">
                        <a:solidFill>
                          <a:srgbClr val="0070C0"/>
                        </a:solidFill>
                        <a:latin typeface=".VnArial Narrow" pitchFamily="34" charset="0"/>
                        <a:ea typeface="Microsoft JhengHei" pitchFamily="34" charset="-120"/>
                      </a:endParaRPr>
                    </a:p>
                  </a:txBody>
                  <a:tcPr anchor="ctr">
                    <a:lnL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32640297"/>
                  </a:ext>
                </a:extLst>
              </a:tr>
              <a:tr h="598479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749762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499525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2249287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999049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748811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4498574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5248336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5998098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x-none" sz="3200" b="1" dirty="0">
                          <a:solidFill>
                            <a:schemeClr val="tx1"/>
                          </a:solidFill>
                          <a:latin typeface=".VnArial Narrow" pitchFamily="34" charset="0"/>
                          <a:ea typeface="Microsoft JhengHei" pitchFamily="34" charset="-120"/>
                        </a:rPr>
                        <a:t>…</a:t>
                      </a:r>
                    </a:p>
                  </a:txBody>
                  <a:tcPr anchor="ctr">
                    <a:lnL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749762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499525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2249287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999049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748811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4498574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5248336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5998098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x-none" sz="3200" dirty="0">
                        <a:solidFill>
                          <a:srgbClr val="0070C0"/>
                        </a:solidFill>
                        <a:latin typeface=".VnArial Narrow" pitchFamily="34" charset="0"/>
                        <a:ea typeface="Microsoft JhengHei" pitchFamily="34" charset="-120"/>
                      </a:endParaRPr>
                    </a:p>
                  </a:txBody>
                  <a:tcPr anchor="ctr">
                    <a:lnL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5516536"/>
                  </a:ext>
                </a:extLst>
              </a:tr>
            </a:tbl>
          </a:graphicData>
        </a:graphic>
      </p:graphicFrame>
      <p:sp>
        <p:nvSpPr>
          <p:cNvPr id="6" name="Rounded Rectangle 5"/>
          <p:cNvSpPr/>
          <p:nvPr/>
        </p:nvSpPr>
        <p:spPr>
          <a:xfrm>
            <a:off x="7787481" y="1219200"/>
            <a:ext cx="6098778" cy="8153400"/>
          </a:xfrm>
          <a:prstGeom prst="roundRect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8054181" y="2133496"/>
            <a:ext cx="5565378" cy="63248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dirty="0">
                <a:solidFill>
                  <a:srgbClr val="FF0000"/>
                </a:solidFill>
              </a:rPr>
              <a:t>Nam:</a:t>
            </a:r>
            <a:r>
              <a:rPr lang="vi-VN" dirty="0"/>
              <a:t> Do you like horse riding?</a:t>
            </a:r>
          </a:p>
          <a:p>
            <a:pPr>
              <a:lnSpc>
                <a:spcPct val="150000"/>
              </a:lnSpc>
            </a:pPr>
            <a:r>
              <a:rPr lang="vi-VN" dirty="0">
                <a:solidFill>
                  <a:srgbClr val="00B050"/>
                </a:solidFill>
              </a:rPr>
              <a:t>Minh: </a:t>
            </a:r>
            <a:r>
              <a:rPr lang="vi-VN" dirty="0"/>
              <a:t>Yes, I</a:t>
            </a:r>
            <a:r>
              <a:rPr lang="en-GB" dirty="0"/>
              <a:t> do</a:t>
            </a:r>
            <a:endParaRPr lang="vi-VN" dirty="0"/>
          </a:p>
          <a:p>
            <a:pPr>
              <a:lnSpc>
                <a:spcPct val="150000"/>
              </a:lnSpc>
            </a:pPr>
            <a:r>
              <a:rPr lang="vi-VN" dirty="0">
                <a:solidFill>
                  <a:srgbClr val="FF0000"/>
                </a:solidFill>
              </a:rPr>
              <a:t>Nam:</a:t>
            </a:r>
            <a:r>
              <a:rPr lang="vi-VN" dirty="0"/>
              <a:t> Do you like building dollhouses?</a:t>
            </a:r>
          </a:p>
          <a:p>
            <a:pPr>
              <a:lnSpc>
                <a:spcPct val="150000"/>
              </a:lnSpc>
            </a:pPr>
            <a:r>
              <a:rPr lang="vi-VN" dirty="0">
                <a:solidFill>
                  <a:srgbClr val="7030A0"/>
                </a:solidFill>
              </a:rPr>
              <a:t>Linh: </a:t>
            </a:r>
            <a:r>
              <a:rPr lang="vi-VN" dirty="0"/>
              <a:t>Yes, I do</a:t>
            </a:r>
          </a:p>
          <a:p>
            <a:pPr>
              <a:lnSpc>
                <a:spcPct val="150000"/>
              </a:lnSpc>
            </a:pPr>
            <a:r>
              <a:rPr lang="vi-VN" dirty="0"/>
              <a:t>Nam: Do you like collecting teddy bears?</a:t>
            </a:r>
            <a:endParaRPr lang="en-GB" dirty="0"/>
          </a:p>
          <a:p>
            <a:pPr>
              <a:lnSpc>
                <a:spcPct val="150000"/>
              </a:lnSpc>
            </a:pPr>
            <a:r>
              <a:rPr lang="en-GB" dirty="0" err="1">
                <a:solidFill>
                  <a:srgbClr val="0070C0"/>
                </a:solidFill>
              </a:rPr>
              <a:t>Hoa</a:t>
            </a:r>
            <a:r>
              <a:rPr lang="en-GB" dirty="0">
                <a:solidFill>
                  <a:srgbClr val="0070C0"/>
                </a:solidFill>
              </a:rPr>
              <a:t>: </a:t>
            </a:r>
            <a:r>
              <a:rPr lang="en-GB" dirty="0"/>
              <a:t>No, I don’t 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309995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7179" y="-202563"/>
            <a:ext cx="16858920" cy="10477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687685" y="3488324"/>
            <a:ext cx="10529708" cy="1998076"/>
          </a:xfrm>
          <a:prstGeom prst="rect">
            <a:avLst/>
          </a:prstGeom>
        </p:spPr>
        <p:txBody>
          <a:bodyPr wrap="square" lIns="149952" tIns="74976" rIns="149952" bIns="74976">
            <a:spAutoFit/>
          </a:bodyPr>
          <a:lstStyle/>
          <a:p>
            <a:r>
              <a:rPr lang="en-GB" sz="4000" b="1" dirty="0">
                <a:latin typeface=".VnBook-Antiqua" pitchFamily="34" charset="0"/>
              </a:rPr>
              <a:t>-     </a:t>
            </a:r>
            <a:r>
              <a:rPr lang="en-GB" sz="4000" b="1" dirty="0" smtClean="0">
                <a:latin typeface=".VnBook-Antiqua" pitchFamily="34" charset="0"/>
              </a:rPr>
              <a:t>Learn by heart vocab.</a:t>
            </a:r>
            <a:endParaRPr lang="en-GB" sz="4000" b="1" dirty="0">
              <a:latin typeface=".VnBook-Antiqua" pitchFamily="34" charset="0"/>
            </a:endParaRPr>
          </a:p>
          <a:p>
            <a:r>
              <a:rPr lang="en-GB" sz="4000" b="1" dirty="0">
                <a:latin typeface=".VnBook-Antiqua" pitchFamily="34" charset="0"/>
              </a:rPr>
              <a:t>-     </a:t>
            </a:r>
            <a:r>
              <a:rPr lang="en-US" sz="4000" b="1" dirty="0">
                <a:latin typeface=".VnBook-Antiqua" pitchFamily="34" charset="0"/>
              </a:rPr>
              <a:t>Do exercises in the workbook.</a:t>
            </a:r>
          </a:p>
          <a:p>
            <a:r>
              <a:rPr lang="en-US" sz="4000" b="1" dirty="0">
                <a:latin typeface=".VnBook-Antiqua" pitchFamily="34" charset="0"/>
              </a:rPr>
              <a:t>-     Prepare  lesson </a:t>
            </a:r>
            <a:r>
              <a:rPr lang="en-US" sz="4000" b="1" dirty="0" smtClean="0">
                <a:latin typeface=".VnBook-Antiqua" pitchFamily="34" charset="0"/>
              </a:rPr>
              <a:t>2 </a:t>
            </a:r>
            <a:r>
              <a:rPr lang="en-US" sz="4000" b="1" dirty="0">
                <a:latin typeface=".VnBook-Antiqua" pitchFamily="34" charset="0"/>
              </a:rPr>
              <a:t>( </a:t>
            </a:r>
            <a:r>
              <a:rPr lang="en-US" sz="4000" b="1" dirty="0" smtClean="0">
                <a:latin typeface=".VnBook-Antiqua" pitchFamily="34" charset="0"/>
              </a:rPr>
              <a:t>A closer look 1)</a:t>
            </a:r>
            <a:endParaRPr lang="en-GB" sz="4000" b="1" dirty="0">
              <a:latin typeface=".VnBook-Antiqua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697427" y="558804"/>
            <a:ext cx="10519966" cy="1659501"/>
          </a:xfrm>
          <a:prstGeom prst="rect">
            <a:avLst/>
          </a:prstGeom>
          <a:noFill/>
        </p:spPr>
        <p:txBody>
          <a:bodyPr lIns="149931" tIns="74966" rIns="149931" bIns="74966">
            <a:spAutoFit/>
          </a:bodyPr>
          <a:lstStyle/>
          <a:p>
            <a:pPr algn="ctr" defTabSz="1499525">
              <a:defRPr/>
            </a:pPr>
            <a:r>
              <a:rPr lang="en-US" sz="9800" b="1" kern="0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homework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5223" y="5964980"/>
            <a:ext cx="6084374" cy="3833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494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message_112.gif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53755">
            <a:off x="404614" y="6705600"/>
            <a:ext cx="3911269" cy="2905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3" name="Picture 3" descr="message_112.gif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77603">
            <a:off x="11733808" y="6593840"/>
            <a:ext cx="3911269" cy="3017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4" name="Picture 4" descr="message_112.gif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3946">
            <a:off x="7283054" y="335281"/>
            <a:ext cx="2590654" cy="2146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5" name="WordArt 5"/>
          <p:cNvSpPr>
            <a:spLocks noChangeArrowheads="1" noChangeShapeType="1" noTextEdit="1"/>
          </p:cNvSpPr>
          <p:nvPr/>
        </p:nvSpPr>
        <p:spPr bwMode="auto">
          <a:xfrm>
            <a:off x="1213842" y="2235201"/>
            <a:ext cx="14161493" cy="252857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 wrap="none" lIns="149952" tIns="74976" rIns="149952" bIns="74976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900" kern="10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Thank you for your attendance</a:t>
            </a:r>
          </a:p>
        </p:txBody>
      </p:sp>
      <p:sp>
        <p:nvSpPr>
          <p:cNvPr id="71686" name="WordArt 6"/>
          <p:cNvSpPr>
            <a:spLocks noChangeArrowheads="1" noChangeShapeType="1" noTextEdit="1"/>
          </p:cNvSpPr>
          <p:nvPr/>
        </p:nvSpPr>
        <p:spPr bwMode="auto">
          <a:xfrm>
            <a:off x="4181012" y="4805680"/>
            <a:ext cx="8092282" cy="22352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 wrap="none" lIns="149952" tIns="74976" rIns="149952" bIns="74976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600" kern="10" dirty="0">
                <a:solidFill>
                  <a:srgbClr val="008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Goodbye and see you again !</a:t>
            </a:r>
          </a:p>
        </p:txBody>
      </p:sp>
      <p:pic>
        <p:nvPicPr>
          <p:cNvPr id="21511" name="Picture 8" descr="Bellcoll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2023070" cy="1532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Picture 9" descr="Bellcoll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1493" y="1"/>
            <a:ext cx="2023070" cy="1532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3271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71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16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16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4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16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16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716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16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716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4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716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000" fill="hold"/>
                                        <p:tgtEl>
                                          <p:spTgt spid="716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1" dur="1000"/>
                                        <p:tgtEl>
                                          <p:spTgt spid="71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4" dur="1000"/>
                                        <p:tgtEl>
                                          <p:spTgt spid="71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5" grpId="0" animBg="1"/>
      <p:bldP spid="7168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A1662D4-D49E-0A4A-8142-280CE10C8B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33" t="47037" r="28334" b="33704"/>
          <a:stretch/>
        </p:blipFill>
        <p:spPr>
          <a:xfrm>
            <a:off x="269743" y="143086"/>
            <a:ext cx="4622138" cy="8001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E5841D7-B66D-A541-AB17-E5FE8200480A}"/>
              </a:ext>
            </a:extLst>
          </p:cNvPr>
          <p:cNvSpPr txBox="1"/>
          <p:nvPr/>
        </p:nvSpPr>
        <p:spPr>
          <a:xfrm>
            <a:off x="215794" y="1452880"/>
            <a:ext cx="13541084" cy="6168450"/>
          </a:xfrm>
          <a:prstGeom prst="rect">
            <a:avLst/>
          </a:prstGeom>
          <a:noFill/>
        </p:spPr>
        <p:txBody>
          <a:bodyPr wrap="square" lIns="149953" tIns="74977" rIns="149953" bIns="74977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46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x-none" sz="4600">
                <a:latin typeface="Times New Roman" pitchFamily="18" charset="0"/>
                <a:cs typeface="Times New Roman" pitchFamily="18" charset="0"/>
              </a:rPr>
              <a:t>horse </a:t>
            </a:r>
            <a:r>
              <a:rPr lang="x-none" sz="4600" dirty="0">
                <a:latin typeface="Times New Roman" pitchFamily="18" charset="0"/>
                <a:cs typeface="Times New Roman" pitchFamily="18" charset="0"/>
              </a:rPr>
              <a:t>riding </a:t>
            </a:r>
            <a:r>
              <a:rPr lang="en-US" sz="4600" dirty="0">
                <a:latin typeface="Times New Roman" pitchFamily="18" charset="0"/>
                <a:cs typeface="Times New Roman" pitchFamily="18" charset="0"/>
              </a:rPr>
              <a:t>/ˈ</a:t>
            </a:r>
            <a:r>
              <a:rPr lang="en-US" sz="4600" dirty="0" err="1">
                <a:latin typeface="Times New Roman" pitchFamily="18" charset="0"/>
                <a:cs typeface="Times New Roman" pitchFamily="18" charset="0"/>
              </a:rPr>
              <a:t>hɔːs</a:t>
            </a:r>
            <a:r>
              <a:rPr lang="en-US" sz="4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dirty="0" err="1">
                <a:latin typeface="Times New Roman" pitchFamily="18" charset="0"/>
                <a:cs typeface="Times New Roman" pitchFamily="18" charset="0"/>
              </a:rPr>
              <a:t>raɪdɪŋ</a:t>
            </a:r>
            <a:r>
              <a:rPr lang="en-US" sz="4600" dirty="0">
                <a:latin typeface="Times New Roman" pitchFamily="18" charset="0"/>
                <a:cs typeface="Times New Roman" pitchFamily="18" charset="0"/>
              </a:rPr>
              <a:t>/:		</a:t>
            </a:r>
            <a:endParaRPr lang="x-none" sz="46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GB" sz="46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x-none" sz="4600">
                <a:latin typeface="Times New Roman" pitchFamily="18" charset="0"/>
                <a:cs typeface="Times New Roman" pitchFamily="18" charset="0"/>
              </a:rPr>
              <a:t>making </a:t>
            </a:r>
            <a:r>
              <a:rPr lang="x-none" sz="4600" dirty="0">
                <a:latin typeface="Times New Roman" pitchFamily="18" charset="0"/>
                <a:cs typeface="Times New Roman" pitchFamily="18" charset="0"/>
              </a:rPr>
              <a:t>models </a:t>
            </a:r>
            <a:r>
              <a:rPr lang="en-US" sz="4600" dirty="0">
                <a:latin typeface="Times New Roman" pitchFamily="18" charset="0"/>
                <a:cs typeface="Times New Roman" pitchFamily="18" charset="0"/>
              </a:rPr>
              <a:t>/ˈ</a:t>
            </a:r>
            <a:r>
              <a:rPr lang="en-US" sz="4600" dirty="0" err="1">
                <a:latin typeface="Times New Roman" pitchFamily="18" charset="0"/>
                <a:cs typeface="Times New Roman" pitchFamily="18" charset="0"/>
              </a:rPr>
              <a:t>meɪkɪŋ</a:t>
            </a:r>
            <a:r>
              <a:rPr lang="en-US" sz="4600" dirty="0">
                <a:latin typeface="Times New Roman" pitchFamily="18" charset="0"/>
                <a:cs typeface="Times New Roman" pitchFamily="18" charset="0"/>
              </a:rPr>
              <a:t> ˈ</a:t>
            </a:r>
            <a:r>
              <a:rPr lang="en-US" sz="4600" dirty="0" err="1">
                <a:latin typeface="Times New Roman" pitchFamily="18" charset="0"/>
                <a:cs typeface="Times New Roman" pitchFamily="18" charset="0"/>
              </a:rPr>
              <a:t>mɒdlz</a:t>
            </a:r>
            <a:r>
              <a:rPr lang="en-US" sz="4600" dirty="0">
                <a:latin typeface="Times New Roman" pitchFamily="18" charset="0"/>
                <a:cs typeface="Times New Roman" pitchFamily="18" charset="0"/>
              </a:rPr>
              <a:t> /:	</a:t>
            </a:r>
            <a:endParaRPr lang="x-none" sz="46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GB" sz="46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x-none" sz="4600">
                <a:latin typeface="Times New Roman" pitchFamily="18" charset="0"/>
                <a:cs typeface="Times New Roman" pitchFamily="18" charset="0"/>
              </a:rPr>
              <a:t>gardening </a:t>
            </a:r>
            <a:r>
              <a:rPr lang="en-US" sz="4600" dirty="0">
                <a:latin typeface="Times New Roman" pitchFamily="18" charset="0"/>
                <a:cs typeface="Times New Roman" pitchFamily="18" charset="0"/>
              </a:rPr>
              <a:t>/ˈ</a:t>
            </a:r>
            <a:r>
              <a:rPr lang="en-US" sz="4600" dirty="0" err="1">
                <a:latin typeface="Times New Roman" pitchFamily="18" charset="0"/>
                <a:cs typeface="Times New Roman" pitchFamily="18" charset="0"/>
              </a:rPr>
              <a:t>ɡɑːdnɪŋ</a:t>
            </a:r>
            <a:r>
              <a:rPr lang="en-US" sz="4600" dirty="0">
                <a:latin typeface="Times New Roman" pitchFamily="18" charset="0"/>
                <a:cs typeface="Times New Roman" pitchFamily="18" charset="0"/>
              </a:rPr>
              <a:t>/:	</a:t>
            </a:r>
            <a:endParaRPr lang="x-none" sz="4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GB" sz="46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x-none" sz="4600">
                <a:latin typeface="Times New Roman" pitchFamily="18" charset="0"/>
                <a:cs typeface="Times New Roman" pitchFamily="18" charset="0"/>
              </a:rPr>
              <a:t>collecting </a:t>
            </a:r>
            <a:r>
              <a:rPr lang="x-none" sz="4600" dirty="0">
                <a:latin typeface="Times New Roman" pitchFamily="18" charset="0"/>
                <a:cs typeface="Times New Roman" pitchFamily="18" charset="0"/>
              </a:rPr>
              <a:t>teddy </a:t>
            </a:r>
            <a:r>
              <a:rPr lang="x-none" sz="4600">
                <a:latin typeface="Times New Roman" pitchFamily="18" charset="0"/>
                <a:cs typeface="Times New Roman" pitchFamily="18" charset="0"/>
              </a:rPr>
              <a:t>bears </a:t>
            </a:r>
            <a:r>
              <a:rPr lang="en-GB" sz="4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x-none" sz="460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4600" dirty="0" err="1">
                <a:latin typeface="Times New Roman" pitchFamily="18" charset="0"/>
                <a:cs typeface="Times New Roman" pitchFamily="18" charset="0"/>
              </a:rPr>
              <a:t>kəlektɪŋ</a:t>
            </a:r>
            <a:r>
              <a:rPr lang="en-US" sz="4600" dirty="0">
                <a:latin typeface="Times New Roman" pitchFamily="18" charset="0"/>
                <a:cs typeface="Times New Roman" pitchFamily="18" charset="0"/>
              </a:rPr>
              <a:t> ˈ</a:t>
            </a:r>
            <a:r>
              <a:rPr lang="en-US" sz="4600" dirty="0" err="1">
                <a:latin typeface="Times New Roman" pitchFamily="18" charset="0"/>
                <a:cs typeface="Times New Roman" pitchFamily="18" charset="0"/>
              </a:rPr>
              <a:t>tedi</a:t>
            </a:r>
            <a:r>
              <a:rPr lang="en-US" sz="4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dirty="0" err="1">
                <a:latin typeface="Times New Roman" pitchFamily="18" charset="0"/>
                <a:cs typeface="Times New Roman" pitchFamily="18" charset="0"/>
              </a:rPr>
              <a:t>beə</a:t>
            </a:r>
            <a:r>
              <a:rPr lang="en-US" sz="4600" dirty="0">
                <a:latin typeface="Times New Roman" pitchFamily="18" charset="0"/>
                <a:cs typeface="Times New Roman" pitchFamily="18" charset="0"/>
              </a:rPr>
              <a:t>(r)z/:</a:t>
            </a:r>
            <a:endParaRPr lang="x-none" sz="46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GB" sz="46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x-none" sz="4600">
                <a:latin typeface="Times New Roman" pitchFamily="18" charset="0"/>
                <a:cs typeface="Times New Roman" pitchFamily="18" charset="0"/>
              </a:rPr>
              <a:t>collecting </a:t>
            </a:r>
            <a:r>
              <a:rPr lang="x-none" sz="4600" dirty="0">
                <a:latin typeface="Times New Roman" pitchFamily="18" charset="0"/>
                <a:cs typeface="Times New Roman" pitchFamily="18" charset="0"/>
              </a:rPr>
              <a:t>coins /</a:t>
            </a:r>
            <a:r>
              <a:rPr lang="en-US" sz="4600" dirty="0" err="1">
                <a:latin typeface="Times New Roman" pitchFamily="18" charset="0"/>
                <a:cs typeface="Times New Roman" pitchFamily="18" charset="0"/>
              </a:rPr>
              <a:t>kəlektɪŋ</a:t>
            </a:r>
            <a:r>
              <a:rPr lang="en-US" sz="4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dirty="0" err="1">
                <a:latin typeface="Times New Roman" pitchFamily="18" charset="0"/>
                <a:cs typeface="Times New Roman" pitchFamily="18" charset="0"/>
              </a:rPr>
              <a:t>kɔɪnz</a:t>
            </a:r>
            <a:r>
              <a:rPr lang="en-US" sz="4600" dirty="0">
                <a:latin typeface="Times New Roman" pitchFamily="18" charset="0"/>
                <a:cs typeface="Times New Roman" pitchFamily="18" charset="0"/>
              </a:rPr>
              <a:t>/ :</a:t>
            </a:r>
            <a:endParaRPr lang="x-none" sz="46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GB" sz="46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x-none" sz="4600">
                <a:latin typeface="Times New Roman" pitchFamily="18" charset="0"/>
                <a:cs typeface="Times New Roman" pitchFamily="18" charset="0"/>
              </a:rPr>
              <a:t>making </a:t>
            </a:r>
            <a:r>
              <a:rPr lang="x-none" sz="4600" dirty="0">
                <a:latin typeface="Times New Roman" pitchFamily="18" charset="0"/>
                <a:cs typeface="Times New Roman" pitchFamily="18" charset="0"/>
              </a:rPr>
              <a:t>dollhouses </a:t>
            </a:r>
            <a:r>
              <a:rPr lang="en-US" sz="4600" dirty="0">
                <a:latin typeface="Times New Roman" pitchFamily="18" charset="0"/>
                <a:cs typeface="Times New Roman" pitchFamily="18" charset="0"/>
              </a:rPr>
              <a:t>/ˈ</a:t>
            </a:r>
            <a:r>
              <a:rPr lang="en-US" sz="4600" dirty="0" err="1">
                <a:latin typeface="Times New Roman" pitchFamily="18" charset="0"/>
                <a:cs typeface="Times New Roman" pitchFamily="18" charset="0"/>
              </a:rPr>
              <a:t>meɪkɪŋˈdɒlhaʊsiz</a:t>
            </a:r>
            <a:r>
              <a:rPr lang="en-US" sz="4600" dirty="0">
                <a:latin typeface="Times New Roman" pitchFamily="18" charset="0"/>
                <a:cs typeface="Times New Roman" pitchFamily="18" charset="0"/>
              </a:rPr>
              <a:t>/:</a:t>
            </a:r>
            <a:endParaRPr lang="x-none" sz="4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25DA8D63-10E0-AE4C-9ED1-86BC98548BC3}"/>
              </a:ext>
            </a:extLst>
          </p:cNvPr>
          <p:cNvSpPr/>
          <p:nvPr/>
        </p:nvSpPr>
        <p:spPr>
          <a:xfrm>
            <a:off x="7482361" y="1676401"/>
            <a:ext cx="2498949" cy="766972"/>
          </a:xfrm>
          <a:prstGeom prst="rect">
            <a:avLst/>
          </a:prstGeom>
        </p:spPr>
        <p:txBody>
          <a:bodyPr wrap="none" lIns="149953" tIns="74977" rIns="149953" bIns="74977">
            <a:spAutoFit/>
          </a:bodyPr>
          <a:lstStyle/>
          <a:p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cưỡi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ngựa</a:t>
            </a:r>
            <a:endParaRPr lang="x-none" sz="4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927CFC54-A8EE-7D44-B292-899EDAABB3B8}"/>
              </a:ext>
            </a:extLst>
          </p:cNvPr>
          <p:cNvSpPr/>
          <p:nvPr/>
        </p:nvSpPr>
        <p:spPr>
          <a:xfrm>
            <a:off x="9072013" y="2895600"/>
            <a:ext cx="3069618" cy="766972"/>
          </a:xfrm>
          <a:prstGeom prst="rect">
            <a:avLst/>
          </a:prstGeom>
        </p:spPr>
        <p:txBody>
          <a:bodyPr wrap="none" lIns="149953" tIns="74977" rIns="149953" bIns="74977">
            <a:spAutoFit/>
          </a:bodyPr>
          <a:lstStyle/>
          <a:p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endParaRPr lang="x-none" sz="4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79EFEB21-29F9-134C-BB48-AA5D728A11C3}"/>
              </a:ext>
            </a:extLst>
          </p:cNvPr>
          <p:cNvSpPr/>
          <p:nvPr/>
        </p:nvSpPr>
        <p:spPr>
          <a:xfrm>
            <a:off x="6282657" y="3886200"/>
            <a:ext cx="2391548" cy="766972"/>
          </a:xfrm>
          <a:prstGeom prst="rect">
            <a:avLst/>
          </a:prstGeom>
        </p:spPr>
        <p:txBody>
          <a:bodyPr wrap="none" lIns="149953" tIns="74977" rIns="149953" bIns="74977">
            <a:spAutoFit/>
          </a:bodyPr>
          <a:lstStyle/>
          <a:p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vườn</a:t>
            </a:r>
            <a:endParaRPr lang="x-none" sz="4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957A027D-AD0B-9748-B510-A7402D0FA989}"/>
              </a:ext>
            </a:extLst>
          </p:cNvPr>
          <p:cNvSpPr/>
          <p:nvPr/>
        </p:nvSpPr>
        <p:spPr>
          <a:xfrm>
            <a:off x="11718726" y="4648200"/>
            <a:ext cx="4076304" cy="766972"/>
          </a:xfrm>
          <a:prstGeom prst="rect">
            <a:avLst/>
          </a:prstGeom>
        </p:spPr>
        <p:txBody>
          <a:bodyPr wrap="none" lIns="149953" tIns="74977" rIns="149953" bIns="74977">
            <a:spAutoFit/>
          </a:bodyPr>
          <a:lstStyle/>
          <a:p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sưu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gấu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bông</a:t>
            </a:r>
            <a:endParaRPr lang="x-none" sz="4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19B06A90-52BD-864F-AD33-2FC95AC243B2}"/>
              </a:ext>
            </a:extLst>
          </p:cNvPr>
          <p:cNvSpPr/>
          <p:nvPr/>
        </p:nvSpPr>
        <p:spPr>
          <a:xfrm>
            <a:off x="8778081" y="5562600"/>
            <a:ext cx="3563343" cy="766972"/>
          </a:xfrm>
          <a:prstGeom prst="rect">
            <a:avLst/>
          </a:prstGeom>
        </p:spPr>
        <p:txBody>
          <a:bodyPr wrap="none" lIns="149953" tIns="74977" rIns="149953" bIns="74977">
            <a:spAutoFit/>
          </a:bodyPr>
          <a:lstStyle/>
          <a:p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sưu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xu</a:t>
            </a:r>
            <a:endParaRPr lang="x-none" sz="4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2F428E4F-30FB-FD42-8BBA-BEF8F39AAF17}"/>
              </a:ext>
            </a:extLst>
          </p:cNvPr>
          <p:cNvSpPr/>
          <p:nvPr/>
        </p:nvSpPr>
        <p:spPr>
          <a:xfrm>
            <a:off x="10321488" y="6700628"/>
            <a:ext cx="3710819" cy="766972"/>
          </a:xfrm>
          <a:prstGeom prst="rect">
            <a:avLst/>
          </a:prstGeom>
        </p:spPr>
        <p:txBody>
          <a:bodyPr wrap="none" lIns="149953" tIns="74977" rIns="149953" bIns="74977">
            <a:spAutoFit/>
          </a:bodyPr>
          <a:lstStyle/>
          <a:p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búp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bê</a:t>
            </a:r>
            <a:endParaRPr lang="x-none" sz="4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8857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"/>
                            </p:stCondLst>
                            <p:childTnLst>
                              <p:par>
                                <p:cTn id="16" presetID="3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7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8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9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0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  <a:alpha val="7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69743" y="1"/>
            <a:ext cx="3860138" cy="85930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49953" tIns="74977" rIns="149953" bIns="74977" rtlCol="0">
            <a:spAutoFit/>
          </a:bodyPr>
          <a:lstStyle/>
          <a:p>
            <a:r>
              <a:rPr lang="en-GB" sz="4600" b="1" dirty="0">
                <a:solidFill>
                  <a:schemeClr val="bg1"/>
                </a:solidFill>
                <a:latin typeface=".VnBlack" pitchFamily="34" charset="0"/>
              </a:rPr>
              <a:t>WARM UP</a:t>
            </a:r>
            <a:endParaRPr lang="en-US" sz="4600" b="1" dirty="0">
              <a:solidFill>
                <a:schemeClr val="bg1"/>
              </a:solidFill>
              <a:latin typeface=".VnBlack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74445" y="75709"/>
            <a:ext cx="10785435" cy="1567191"/>
          </a:xfrm>
          <a:prstGeom prst="rect">
            <a:avLst/>
          </a:prstGeom>
          <a:noFill/>
        </p:spPr>
        <p:txBody>
          <a:bodyPr wrap="square" lIns="149953" tIns="74977" rIns="149953" bIns="74977" rtlCol="0">
            <a:spAutoFit/>
          </a:bodyPr>
          <a:lstStyle/>
          <a:p>
            <a:pPr algn="ctr"/>
            <a:r>
              <a:rPr lang="en-GB" sz="4600" b="1" dirty="0">
                <a:solidFill>
                  <a:srgbClr val="FF0000"/>
                </a:solidFill>
                <a:latin typeface=".VnArial Narrow" pitchFamily="34" charset="0"/>
              </a:rPr>
              <a:t>Watch a video and write the names of hobbies</a:t>
            </a:r>
            <a:endParaRPr lang="en-US" sz="4600" b="1" dirty="0">
              <a:solidFill>
                <a:srgbClr val="FF0000"/>
              </a:solidFill>
              <a:latin typeface=".VnArial Narrow" pitchFamily="34" charset="0"/>
            </a:endParaRPr>
          </a:p>
        </p:txBody>
      </p:sp>
      <p:pic>
        <p:nvPicPr>
          <p:cNvPr id="8" name="Học-Tiếng-Anh-Qua-Bài-Hát-My-Hobbies-Song-Học-Tiếng-Anh-Qua-Hoạt-Hình-_1_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9744" y="1579880"/>
            <a:ext cx="15061537" cy="74879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81881" y="8077200"/>
            <a:ext cx="6248400" cy="85930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49953" tIns="74977" rIns="149953" bIns="74977" rtlCol="0">
            <a:spAutoFit/>
          </a:bodyPr>
          <a:lstStyle/>
          <a:p>
            <a:r>
              <a:rPr lang="en-GB" sz="4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GB" sz="4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GB" sz="4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034.989.5579</a:t>
            </a:r>
            <a:endParaRPr lang="en-US" sz="4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9400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E5841D7-B66D-A541-AB17-E5FE8200480A}"/>
              </a:ext>
            </a:extLst>
          </p:cNvPr>
          <p:cNvSpPr txBox="1"/>
          <p:nvPr/>
        </p:nvSpPr>
        <p:spPr>
          <a:xfrm>
            <a:off x="215794" y="1452880"/>
            <a:ext cx="6428687" cy="6168450"/>
          </a:xfrm>
          <a:prstGeom prst="rect">
            <a:avLst/>
          </a:prstGeom>
          <a:noFill/>
        </p:spPr>
        <p:txBody>
          <a:bodyPr wrap="square" lIns="149953" tIns="74977" rIns="149953" bIns="74977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46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x-none" sz="4600">
                <a:latin typeface="Times New Roman" pitchFamily="18" charset="0"/>
                <a:cs typeface="Times New Roman" pitchFamily="18" charset="0"/>
              </a:rPr>
              <a:t>horse riding </a:t>
            </a:r>
            <a:r>
              <a:rPr lang="en-GB" sz="4600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4600" dirty="0">
                <a:latin typeface="Times New Roman" pitchFamily="18" charset="0"/>
                <a:cs typeface="Times New Roman" pitchFamily="18" charset="0"/>
              </a:rPr>
              <a:t>		</a:t>
            </a:r>
            <a:endParaRPr lang="x-none" sz="46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GB" sz="46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x-none" sz="4600">
                <a:latin typeface="Times New Roman" pitchFamily="18" charset="0"/>
                <a:cs typeface="Times New Roman" pitchFamily="18" charset="0"/>
              </a:rPr>
              <a:t>making models </a:t>
            </a:r>
            <a:r>
              <a:rPr lang="en-US" sz="4600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4600" dirty="0">
                <a:latin typeface="Times New Roman" pitchFamily="18" charset="0"/>
                <a:cs typeface="Times New Roman" pitchFamily="18" charset="0"/>
              </a:rPr>
              <a:t>	</a:t>
            </a:r>
            <a:endParaRPr lang="x-none" sz="46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GB" sz="46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x-none" sz="4600" smtClean="0">
                <a:latin typeface="Times New Roman" pitchFamily="18" charset="0"/>
                <a:cs typeface="Times New Roman" pitchFamily="18" charset="0"/>
              </a:rPr>
              <a:t>gardening</a:t>
            </a:r>
            <a:r>
              <a:rPr lang="en-GB" sz="4600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x-none" sz="46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dirty="0">
                <a:latin typeface="Times New Roman" pitchFamily="18" charset="0"/>
                <a:cs typeface="Times New Roman" pitchFamily="18" charset="0"/>
              </a:rPr>
              <a:t>	</a:t>
            </a:r>
            <a:endParaRPr lang="x-none" sz="4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GB" sz="46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x-none" sz="4600">
                <a:latin typeface="Times New Roman" pitchFamily="18" charset="0"/>
                <a:cs typeface="Times New Roman" pitchFamily="18" charset="0"/>
              </a:rPr>
              <a:t>collecting teddy </a:t>
            </a:r>
            <a:r>
              <a:rPr lang="x-none" sz="4600" smtClean="0">
                <a:latin typeface="Times New Roman" pitchFamily="18" charset="0"/>
                <a:cs typeface="Times New Roman" pitchFamily="18" charset="0"/>
              </a:rPr>
              <a:t>bears</a:t>
            </a:r>
            <a:r>
              <a:rPr lang="en-GB" sz="4600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x-none" sz="46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GB" sz="46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x-none" sz="4600">
                <a:latin typeface="Times New Roman" pitchFamily="18" charset="0"/>
                <a:cs typeface="Times New Roman" pitchFamily="18" charset="0"/>
              </a:rPr>
              <a:t>collecting coins </a:t>
            </a:r>
            <a:r>
              <a:rPr lang="en-US" sz="4600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x-none" sz="46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GB" sz="46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x-none" sz="4600">
                <a:latin typeface="Times New Roman" pitchFamily="18" charset="0"/>
                <a:cs typeface="Times New Roman" pitchFamily="18" charset="0"/>
              </a:rPr>
              <a:t>making </a:t>
            </a:r>
            <a:r>
              <a:rPr lang="x-none" sz="4600" smtClean="0">
                <a:latin typeface="Times New Roman" pitchFamily="18" charset="0"/>
                <a:cs typeface="Times New Roman" pitchFamily="18" charset="0"/>
              </a:rPr>
              <a:t>dollhouses</a:t>
            </a:r>
            <a:r>
              <a:rPr lang="en-GB" sz="4600" dirty="0" smtClean="0">
                <a:latin typeface="Times New Roman" pitchFamily="18" charset="0"/>
                <a:cs typeface="Times New Roman" pitchFamily="18" charset="0"/>
              </a:rPr>
              <a:t> :</a:t>
            </a:r>
            <a:endParaRPr lang="x-none" sz="4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25DA8D63-10E0-AE4C-9ED1-86BC98548BC3}"/>
              </a:ext>
            </a:extLst>
          </p:cNvPr>
          <p:cNvSpPr/>
          <p:nvPr/>
        </p:nvSpPr>
        <p:spPr>
          <a:xfrm>
            <a:off x="5974332" y="1676402"/>
            <a:ext cx="2498949" cy="766972"/>
          </a:xfrm>
          <a:prstGeom prst="rect">
            <a:avLst/>
          </a:prstGeom>
        </p:spPr>
        <p:txBody>
          <a:bodyPr wrap="none" lIns="149953" tIns="74977" rIns="149953" bIns="74977">
            <a:spAutoFit/>
          </a:bodyPr>
          <a:lstStyle/>
          <a:p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cưỡi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ngựa</a:t>
            </a:r>
            <a:endParaRPr lang="x-none" sz="4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927CFC54-A8EE-7D44-B292-899EDAABB3B8}"/>
              </a:ext>
            </a:extLst>
          </p:cNvPr>
          <p:cNvSpPr/>
          <p:nvPr/>
        </p:nvSpPr>
        <p:spPr>
          <a:xfrm>
            <a:off x="6039247" y="2738228"/>
            <a:ext cx="3069618" cy="766972"/>
          </a:xfrm>
          <a:prstGeom prst="rect">
            <a:avLst/>
          </a:prstGeom>
        </p:spPr>
        <p:txBody>
          <a:bodyPr wrap="none" lIns="149953" tIns="74977" rIns="149953" bIns="74977">
            <a:spAutoFit/>
          </a:bodyPr>
          <a:lstStyle/>
          <a:p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endParaRPr lang="x-none" sz="4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79EFEB21-29F9-134C-BB48-AA5D728A11C3}"/>
              </a:ext>
            </a:extLst>
          </p:cNvPr>
          <p:cNvSpPr/>
          <p:nvPr/>
        </p:nvSpPr>
        <p:spPr>
          <a:xfrm>
            <a:off x="6034881" y="3733800"/>
            <a:ext cx="2391548" cy="766972"/>
          </a:xfrm>
          <a:prstGeom prst="rect">
            <a:avLst/>
          </a:prstGeom>
        </p:spPr>
        <p:txBody>
          <a:bodyPr wrap="none" lIns="149953" tIns="74977" rIns="149953" bIns="74977">
            <a:spAutoFit/>
          </a:bodyPr>
          <a:lstStyle/>
          <a:p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vườn</a:t>
            </a:r>
            <a:endParaRPr lang="x-none" sz="4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957A027D-AD0B-9748-B510-A7402D0FA989}"/>
              </a:ext>
            </a:extLst>
          </p:cNvPr>
          <p:cNvSpPr/>
          <p:nvPr/>
        </p:nvSpPr>
        <p:spPr>
          <a:xfrm>
            <a:off x="6187281" y="4648200"/>
            <a:ext cx="4076304" cy="766972"/>
          </a:xfrm>
          <a:prstGeom prst="rect">
            <a:avLst/>
          </a:prstGeom>
        </p:spPr>
        <p:txBody>
          <a:bodyPr wrap="none" lIns="149953" tIns="74977" rIns="149953" bIns="74977">
            <a:spAutoFit/>
          </a:bodyPr>
          <a:lstStyle/>
          <a:p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sưu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gấu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bông</a:t>
            </a:r>
            <a:endParaRPr lang="x-none" sz="4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19B06A90-52BD-864F-AD33-2FC95AC243B2}"/>
              </a:ext>
            </a:extLst>
          </p:cNvPr>
          <p:cNvSpPr/>
          <p:nvPr/>
        </p:nvSpPr>
        <p:spPr>
          <a:xfrm>
            <a:off x="6065214" y="5571248"/>
            <a:ext cx="3563343" cy="766972"/>
          </a:xfrm>
          <a:prstGeom prst="rect">
            <a:avLst/>
          </a:prstGeom>
        </p:spPr>
        <p:txBody>
          <a:bodyPr wrap="none" lIns="149953" tIns="74977" rIns="149953" bIns="74977">
            <a:spAutoFit/>
          </a:bodyPr>
          <a:lstStyle/>
          <a:p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sưu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xu</a:t>
            </a:r>
            <a:endParaRPr lang="x-none" sz="4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2F428E4F-30FB-FD42-8BBA-BEF8F39AAF17}"/>
              </a:ext>
            </a:extLst>
          </p:cNvPr>
          <p:cNvSpPr/>
          <p:nvPr/>
        </p:nvSpPr>
        <p:spPr>
          <a:xfrm>
            <a:off x="6187281" y="6624428"/>
            <a:ext cx="3710819" cy="766972"/>
          </a:xfrm>
          <a:prstGeom prst="rect">
            <a:avLst/>
          </a:prstGeom>
        </p:spPr>
        <p:txBody>
          <a:bodyPr wrap="none" lIns="149953" tIns="74977" rIns="149953" bIns="74977">
            <a:spAutoFit/>
          </a:bodyPr>
          <a:lstStyle/>
          <a:p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búp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bê</a:t>
            </a:r>
            <a:endParaRPr lang="x-none" sz="4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6081" y="228600"/>
            <a:ext cx="4953000" cy="55399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b="1" dirty="0" smtClean="0"/>
              <a:t>* Checking new words 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449856" y="8153400"/>
            <a:ext cx="6248400" cy="859304"/>
          </a:xfrm>
          <a:prstGeom prst="rect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49953" tIns="74977" rIns="149953" bIns="74977" rtlCol="0">
            <a:spAutoFit/>
          </a:bodyPr>
          <a:lstStyle/>
          <a:p>
            <a:r>
              <a:rPr lang="en-GB" sz="4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GB" sz="4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GB" sz="4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034.989.5579</a:t>
            </a:r>
            <a:endParaRPr lang="en-US" sz="4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8865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3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0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1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2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3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A982B3A6-EACF-42EF-B0CF-D6FC910459A8}"/>
              </a:ext>
            </a:extLst>
          </p:cNvPr>
          <p:cNvSpPr txBox="1"/>
          <p:nvPr/>
        </p:nvSpPr>
        <p:spPr>
          <a:xfrm>
            <a:off x="1539081" y="2667000"/>
            <a:ext cx="9525000" cy="4559171"/>
          </a:xfrm>
          <a:prstGeom prst="rect">
            <a:avLst/>
          </a:prstGeom>
          <a:noFill/>
        </p:spPr>
        <p:txBody>
          <a:bodyPr wrap="square" lIns="125959" tIns="62979" rIns="125959" bIns="62979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600" b="1" dirty="0">
                <a:solidFill>
                  <a:srgbClr val="002060"/>
                </a:solidFill>
                <a:latin typeface=".VnArial Narrow" pitchFamily="34" charset="0"/>
              </a:rPr>
              <a:t>1. What do you like doing in your free time?</a:t>
            </a:r>
          </a:p>
          <a:p>
            <a:pPr>
              <a:lnSpc>
                <a:spcPct val="200000"/>
              </a:lnSpc>
            </a:pPr>
            <a:r>
              <a:rPr lang="en-US" sz="3600" b="1" dirty="0">
                <a:solidFill>
                  <a:srgbClr val="002060"/>
                </a:solidFill>
                <a:latin typeface=".VnArial Narrow" pitchFamily="34" charset="0"/>
              </a:rPr>
              <a:t>2. Do you like collecting dolls?</a:t>
            </a:r>
          </a:p>
          <a:p>
            <a:pPr>
              <a:lnSpc>
                <a:spcPct val="200000"/>
              </a:lnSpc>
            </a:pPr>
            <a:r>
              <a:rPr lang="en-US" sz="3600" b="1" dirty="0">
                <a:solidFill>
                  <a:srgbClr val="002060"/>
                </a:solidFill>
                <a:latin typeface=".VnArial Narrow" pitchFamily="34" charset="0"/>
              </a:rPr>
              <a:t>3. Do you like collecting glass bottles?</a:t>
            </a:r>
          </a:p>
          <a:p>
            <a:pPr>
              <a:lnSpc>
                <a:spcPct val="200000"/>
              </a:lnSpc>
            </a:pPr>
            <a:r>
              <a:rPr lang="en-US" sz="3600" b="1" dirty="0">
                <a:solidFill>
                  <a:srgbClr val="002060"/>
                </a:solidFill>
                <a:latin typeface=".VnArial Narrow" pitchFamily="34" charset="0"/>
              </a:rPr>
              <a:t>4. Do you enjoy mountain climbing?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0A3E95A-3D5D-4E3E-A00D-CA3CAC576081}"/>
              </a:ext>
            </a:extLst>
          </p:cNvPr>
          <p:cNvSpPr txBox="1"/>
          <p:nvPr/>
        </p:nvSpPr>
        <p:spPr>
          <a:xfrm>
            <a:off x="1691481" y="1225172"/>
            <a:ext cx="7003391" cy="727352"/>
          </a:xfrm>
          <a:prstGeom prst="rect">
            <a:avLst/>
          </a:prstGeom>
          <a:noFill/>
        </p:spPr>
        <p:txBody>
          <a:bodyPr wrap="square" lIns="125959" tIns="62979" rIns="125959" bIns="62979" rtlCol="0">
            <a:spAutoFit/>
          </a:bodyPr>
          <a:lstStyle/>
          <a:p>
            <a:r>
              <a:rPr lang="en-US" sz="3900" b="1" dirty="0" smtClean="0">
                <a:solidFill>
                  <a:srgbClr val="FF0000"/>
                </a:solidFill>
              </a:rPr>
              <a:t>* Answer </a:t>
            </a:r>
            <a:r>
              <a:rPr lang="en-US" sz="3900" b="1" dirty="0">
                <a:solidFill>
                  <a:srgbClr val="FF0000"/>
                </a:solidFill>
              </a:rPr>
              <a:t>the questions:</a:t>
            </a:r>
          </a:p>
        </p:txBody>
      </p:sp>
      <p:sp>
        <p:nvSpPr>
          <p:cNvPr id="7" name="Oval Callout 6"/>
          <p:cNvSpPr/>
          <p:nvPr/>
        </p:nvSpPr>
        <p:spPr>
          <a:xfrm rot="3633541">
            <a:off x="10543613" y="2378376"/>
            <a:ext cx="4482676" cy="4572000"/>
          </a:xfrm>
          <a:prstGeom prst="wedgeEllipseCallou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1445081" y="4166964"/>
            <a:ext cx="28023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b="1" dirty="0" smtClean="0">
                <a:solidFill>
                  <a:schemeClr val="accent6">
                    <a:lumMod val="75000"/>
                  </a:schemeClr>
                </a:solidFill>
              </a:rPr>
              <a:t>HOBBY</a:t>
            </a:r>
            <a:endParaRPr lang="en-US" sz="60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997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4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872" y="0"/>
            <a:ext cx="2697427" cy="1341120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</p:pic>
      <p:pic>
        <p:nvPicPr>
          <p:cNvPr id="5" name="image20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181012" y="76200"/>
            <a:ext cx="8635669" cy="1537208"/>
          </a:xfrm>
          <a:prstGeom prst="rect">
            <a:avLst/>
          </a:prstGeom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872" y="3639187"/>
            <a:ext cx="15914821" cy="2780030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752870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643167" y="1253656"/>
            <a:ext cx="6944186" cy="964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5938" tIns="125938" rIns="125938" bIns="125938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- unusual (adj)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201227" y="1385090"/>
            <a:ext cx="5377454" cy="804296"/>
          </a:xfrm>
          <a:prstGeom prst="rect">
            <a:avLst/>
          </a:prstGeom>
        </p:spPr>
        <p:txBody>
          <a:bodyPr wrap="square" lIns="125959" tIns="62979" rIns="125959" bIns="62979">
            <a:spAutoFit/>
          </a:bodyPr>
          <a:lstStyle/>
          <a:p>
            <a:pPr lvl="0"/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thường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971974" y="1371600"/>
            <a:ext cx="3131769" cy="804296"/>
          </a:xfrm>
          <a:prstGeom prst="rect">
            <a:avLst/>
          </a:prstGeom>
        </p:spPr>
        <p:txBody>
          <a:bodyPr wrap="none" lIns="125959" tIns="62979" rIns="125959" bIns="62979">
            <a:spAutoFit/>
          </a:bodyPr>
          <a:lstStyle/>
          <a:p>
            <a:pPr algn="ctr"/>
            <a:r>
              <a:rPr lang="en-US" sz="4400" b="1" dirty="0">
                <a:solidFill>
                  <a:srgbClr val="0FB7BD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4400" b="1" dirty="0" err="1">
                <a:solidFill>
                  <a:srgbClr val="0FB7BD"/>
                </a:solidFill>
                <a:latin typeface="Times New Roman" pitchFamily="18" charset="0"/>
                <a:cs typeface="Times New Roman" pitchFamily="18" charset="0"/>
              </a:rPr>
              <a:t>ʌnˈjuːʒuəl</a:t>
            </a:r>
            <a:r>
              <a:rPr lang="en-US" sz="4400" b="1" dirty="0">
                <a:solidFill>
                  <a:srgbClr val="0FB7BD"/>
                </a:solidFill>
                <a:latin typeface="Times New Roman" pitchFamily="18" charset="0"/>
                <a:cs typeface="Times New Roman" pitchFamily="18" charset="0"/>
              </a:rPr>
              <a:t>/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46569" y="305704"/>
            <a:ext cx="5486046" cy="896629"/>
          </a:xfrm>
          <a:prstGeom prst="rect">
            <a:avLst/>
          </a:prstGeom>
          <a:noFill/>
          <a:effectLst/>
        </p:spPr>
        <p:txBody>
          <a:bodyPr wrap="square" lIns="125959" tIns="62979" rIns="125959" bIns="62979" rtlCol="0">
            <a:spAutoFit/>
          </a:bodyPr>
          <a:lstStyle/>
          <a:p>
            <a:r>
              <a:rPr lang="en-GB" sz="50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en-GB" sz="5000" b="1" u="sng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5000" b="1" u="sng" dirty="0">
              <a:solidFill>
                <a:srgbClr val="0070C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Most Bizarre Buildings Around the World">
            <a:extLst>
              <a:ext uri="{FF2B5EF4-FFF2-40B4-BE49-F238E27FC236}">
                <a16:creationId xmlns:a16="http://schemas.microsoft.com/office/drawing/2014/main" xmlns="" id="{427CAC43-AAF3-4425-ABAD-469B89F79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616" y="2967428"/>
            <a:ext cx="7674152" cy="60538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unusual">
            <a:hlinkClick r:id="" action="ppaction://media"/>
            <a:extLst>
              <a:ext uri="{FF2B5EF4-FFF2-40B4-BE49-F238E27FC236}">
                <a16:creationId xmlns:a16="http://schemas.microsoft.com/office/drawing/2014/main" xmlns="" id="{98BE75A9-0DCD-4675-A102-41B158E40B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8112" y="2356551"/>
            <a:ext cx="1016637" cy="1221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330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1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Mô hình sáng tạo của Osborn (Osborn's creativity model) là gì?">
            <a:extLst>
              <a:ext uri="{FF2B5EF4-FFF2-40B4-BE49-F238E27FC236}">
                <a16:creationId xmlns:a16="http://schemas.microsoft.com/office/drawing/2014/main" xmlns="" id="{ADD698EE-3359-4F6F-8404-566B8B714A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2617" y="2546526"/>
            <a:ext cx="10592218" cy="5851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Google Shape;1881;p31"/>
          <p:cNvSpPr txBox="1">
            <a:spLocks/>
          </p:cNvSpPr>
          <p:nvPr/>
        </p:nvSpPr>
        <p:spPr>
          <a:xfrm>
            <a:off x="395319" y="990600"/>
            <a:ext cx="4240670" cy="964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5938" tIns="125938" rIns="125938" bIns="125938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- creativity 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277427" y="1143000"/>
            <a:ext cx="5377454" cy="804296"/>
          </a:xfrm>
          <a:prstGeom prst="rect">
            <a:avLst/>
          </a:prstGeom>
        </p:spPr>
        <p:txBody>
          <a:bodyPr wrap="square" lIns="125959" tIns="62979" rIns="125959" bIns="62979">
            <a:spAutoFit/>
          </a:bodyPr>
          <a:lstStyle/>
          <a:p>
            <a:pPr lvl="0"/>
            <a:r>
              <a:rPr lang="en-US" sz="4400" dirty="0"/>
              <a:t>:</a:t>
            </a:r>
            <a:r>
              <a:rPr lang="en-US" sz="4400" dirty="0" err="1"/>
              <a:t>sự</a:t>
            </a:r>
            <a:r>
              <a:rPr lang="en-US" sz="4400" dirty="0"/>
              <a:t> </a:t>
            </a:r>
            <a:r>
              <a:rPr lang="en-US" sz="4400" dirty="0" err="1"/>
              <a:t>sáng</a:t>
            </a:r>
            <a:r>
              <a:rPr lang="en-US" sz="4400" dirty="0"/>
              <a:t> </a:t>
            </a:r>
            <a:r>
              <a:rPr lang="en-US" sz="4400" dirty="0" err="1"/>
              <a:t>tạo</a:t>
            </a:r>
            <a:endParaRPr lang="en-US" sz="4400" dirty="0"/>
          </a:p>
        </p:txBody>
      </p:sp>
      <p:sp>
        <p:nvSpPr>
          <p:cNvPr id="2" name="Rectangle 1"/>
          <p:cNvSpPr/>
          <p:nvPr/>
        </p:nvSpPr>
        <p:spPr>
          <a:xfrm>
            <a:off x="4927735" y="1118054"/>
            <a:ext cx="3372219" cy="758130"/>
          </a:xfrm>
          <a:prstGeom prst="rect">
            <a:avLst/>
          </a:prstGeom>
        </p:spPr>
        <p:txBody>
          <a:bodyPr wrap="none" lIns="125959" tIns="62979" rIns="125959" bIns="62979">
            <a:spAutoFit/>
          </a:bodyPr>
          <a:lstStyle/>
          <a:p>
            <a:pPr algn="ctr"/>
            <a:r>
              <a:rPr lang="en-US" sz="4100" b="1" dirty="0">
                <a:solidFill>
                  <a:srgbClr val="0FB7BD"/>
                </a:solidFill>
                <a:latin typeface="Times New Roman" pitchFamily="18" charset="0"/>
                <a:cs typeface="Times New Roman" pitchFamily="18" charset="0"/>
              </a:rPr>
              <a:t>/ˌ</a:t>
            </a:r>
            <a:r>
              <a:rPr lang="en-US" sz="4100" b="1" dirty="0" err="1">
                <a:solidFill>
                  <a:srgbClr val="0FB7BD"/>
                </a:solidFill>
                <a:latin typeface="Times New Roman" pitchFamily="18" charset="0"/>
                <a:cs typeface="Times New Roman" pitchFamily="18" charset="0"/>
              </a:rPr>
              <a:t>kriːeɪˈtɪvəti</a:t>
            </a:r>
            <a:r>
              <a:rPr lang="en-US" sz="4100" b="1" dirty="0">
                <a:solidFill>
                  <a:srgbClr val="0FB7BD"/>
                </a:solidFill>
                <a:latin typeface="Times New Roman" pitchFamily="18" charset="0"/>
                <a:cs typeface="Times New Roman" pitchFamily="18" charset="0"/>
              </a:rPr>
              <a:t>/ </a:t>
            </a:r>
          </a:p>
        </p:txBody>
      </p:sp>
      <p:pic>
        <p:nvPicPr>
          <p:cNvPr id="4" name="creativity">
            <a:hlinkClick r:id="" action="ppaction://media"/>
            <a:extLst>
              <a:ext uri="{FF2B5EF4-FFF2-40B4-BE49-F238E27FC236}">
                <a16:creationId xmlns:a16="http://schemas.microsoft.com/office/drawing/2014/main" xmlns="" id="{CD9A2237-882D-4386-816B-0579153223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1919" y="2114458"/>
            <a:ext cx="1056221" cy="1166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57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3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339360" y="297771"/>
            <a:ext cx="4146693" cy="964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5938" tIns="125938" rIns="125938" bIns="125938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-dollhouse 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905827" y="381000"/>
            <a:ext cx="5377454" cy="804296"/>
          </a:xfrm>
          <a:prstGeom prst="rect">
            <a:avLst/>
          </a:prstGeom>
        </p:spPr>
        <p:txBody>
          <a:bodyPr wrap="square" lIns="125959" tIns="62979" rIns="125959" bIns="62979">
            <a:spAutoFit/>
          </a:bodyPr>
          <a:lstStyle/>
          <a:p>
            <a:pPr lvl="0"/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búp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bê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875964" y="381000"/>
            <a:ext cx="2997117" cy="804296"/>
          </a:xfrm>
          <a:prstGeom prst="rect">
            <a:avLst/>
          </a:prstGeom>
        </p:spPr>
        <p:txBody>
          <a:bodyPr wrap="none" lIns="125959" tIns="62979" rIns="125959" bIns="62979">
            <a:spAutoFit/>
          </a:bodyPr>
          <a:lstStyle/>
          <a:p>
            <a:pPr algn="ctr"/>
            <a:r>
              <a:rPr lang="en-US" sz="4400" b="1" dirty="0">
                <a:solidFill>
                  <a:srgbClr val="0FB7BD"/>
                </a:solidFill>
                <a:latin typeface="Times New Roman" pitchFamily="18" charset="0"/>
                <a:cs typeface="Times New Roman" pitchFamily="18" charset="0"/>
              </a:rPr>
              <a:t>/ ˈ</a:t>
            </a:r>
            <a:r>
              <a:rPr lang="en-US" sz="4400" b="1" dirty="0" err="1">
                <a:solidFill>
                  <a:srgbClr val="0FB7BD"/>
                </a:solidFill>
                <a:latin typeface="Times New Roman" pitchFamily="18" charset="0"/>
                <a:cs typeface="Times New Roman" pitchFamily="18" charset="0"/>
              </a:rPr>
              <a:t>dɒlhaʊs</a:t>
            </a:r>
            <a:r>
              <a:rPr lang="en-US" sz="4400" b="1" dirty="0">
                <a:solidFill>
                  <a:srgbClr val="0FB7BD"/>
                </a:solidFill>
                <a:latin typeface="Times New Roman" pitchFamily="18" charset="0"/>
                <a:cs typeface="Times New Roman" pitchFamily="18" charset="0"/>
              </a:rPr>
              <a:t>/ </a:t>
            </a:r>
          </a:p>
        </p:txBody>
      </p:sp>
      <p:pic>
        <p:nvPicPr>
          <p:cNvPr id="5122" name="Picture 2" descr="Robotime Wooden Dollhouse With Furniture, Pretend Play Doll House Toys For  Kids, Gift For Girls &amp; Reviews | Wayfair">
            <a:extLst>
              <a:ext uri="{FF2B5EF4-FFF2-40B4-BE49-F238E27FC236}">
                <a16:creationId xmlns:a16="http://schemas.microsoft.com/office/drawing/2014/main" xmlns="" id="{8CC97BDF-3A12-4AB5-9C23-61C7AC6DA4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8733" y="1262017"/>
            <a:ext cx="7533441" cy="7575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dollhouse">
            <a:hlinkClick r:id="" action="ppaction://media"/>
            <a:extLst>
              <a:ext uri="{FF2B5EF4-FFF2-40B4-BE49-F238E27FC236}">
                <a16:creationId xmlns:a16="http://schemas.microsoft.com/office/drawing/2014/main" xmlns="" id="{580FA171-174F-4021-B72B-4051CC6F76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7995" y="1333937"/>
            <a:ext cx="1087864" cy="1201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400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2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319881" y="643452"/>
            <a:ext cx="6944186" cy="964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5938" tIns="125938" rIns="125938" bIns="125938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- cardboard 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363027" y="794240"/>
            <a:ext cx="5377454" cy="804296"/>
          </a:xfrm>
          <a:prstGeom prst="rect">
            <a:avLst/>
          </a:prstGeom>
        </p:spPr>
        <p:txBody>
          <a:bodyPr wrap="square" lIns="125959" tIns="62979" rIns="125959" bIns="62979">
            <a:spAutoFit/>
          </a:bodyPr>
          <a:lstStyle/>
          <a:p>
            <a:pPr lvl="0"/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bìa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các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tông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64480" y="762000"/>
            <a:ext cx="3042001" cy="804296"/>
          </a:xfrm>
          <a:prstGeom prst="rect">
            <a:avLst/>
          </a:prstGeom>
        </p:spPr>
        <p:txBody>
          <a:bodyPr wrap="none" lIns="125959" tIns="62979" rIns="125959" bIns="62979">
            <a:spAutoFit/>
          </a:bodyPr>
          <a:lstStyle/>
          <a:p>
            <a:pPr algn="ctr"/>
            <a:r>
              <a:rPr lang="en-US" sz="4400" b="1" dirty="0">
                <a:solidFill>
                  <a:srgbClr val="0FB7BD"/>
                </a:solidFill>
                <a:latin typeface="Times New Roman" pitchFamily="18" charset="0"/>
                <a:cs typeface="Times New Roman" pitchFamily="18" charset="0"/>
              </a:rPr>
              <a:t>/ˈ</a:t>
            </a:r>
            <a:r>
              <a:rPr lang="en-US" sz="4400" b="1" dirty="0" err="1">
                <a:solidFill>
                  <a:srgbClr val="0FB7BD"/>
                </a:solidFill>
                <a:latin typeface="Times New Roman" pitchFamily="18" charset="0"/>
                <a:cs typeface="Times New Roman" pitchFamily="18" charset="0"/>
              </a:rPr>
              <a:t>kɑːdbɔːd</a:t>
            </a:r>
            <a:r>
              <a:rPr lang="en-US" sz="4400" b="1" dirty="0">
                <a:solidFill>
                  <a:srgbClr val="0FB7BD"/>
                </a:solidFill>
                <a:latin typeface="Times New Roman" pitchFamily="18" charset="0"/>
                <a:cs typeface="Times New Roman" pitchFamily="18" charset="0"/>
              </a:rPr>
              <a:t>/ </a:t>
            </a:r>
          </a:p>
        </p:txBody>
      </p:sp>
      <p:pic>
        <p:nvPicPr>
          <p:cNvPr id="4098" name="Picture 2" descr="8 cardboard ideas | DIY beautiful box ideas | Paper craft - YouTube">
            <a:extLst>
              <a:ext uri="{FF2B5EF4-FFF2-40B4-BE49-F238E27FC236}">
                <a16:creationId xmlns:a16="http://schemas.microsoft.com/office/drawing/2014/main" xmlns="" id="{78F32C4D-03AD-413B-B94E-B0BE1575F8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3097" y="2584547"/>
            <a:ext cx="7701285" cy="56352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cardboard">
            <a:hlinkClick r:id="" action="ppaction://media"/>
            <a:extLst>
              <a:ext uri="{FF2B5EF4-FFF2-40B4-BE49-F238E27FC236}">
                <a16:creationId xmlns:a16="http://schemas.microsoft.com/office/drawing/2014/main" xmlns="" id="{2F46D4E5-FD2D-4CD1-9EAC-4527C63DB5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3299" y="1753704"/>
            <a:ext cx="1068229" cy="1180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574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0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1636</TotalTime>
  <Words>1215</Words>
  <Application>Microsoft Office PowerPoint</Application>
  <PresentationFormat>Custom</PresentationFormat>
  <Paragraphs>239</Paragraphs>
  <Slides>30</Slides>
  <Notes>9</Notes>
  <HiddenSlides>0</HiddenSlides>
  <MMClips>14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Concourse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 BA</dc:creator>
  <cp:lastModifiedBy>Admin</cp:lastModifiedBy>
  <cp:revision>38</cp:revision>
  <dcterms:created xsi:type="dcterms:W3CDTF">2022-05-28T03:40:58Z</dcterms:created>
  <dcterms:modified xsi:type="dcterms:W3CDTF">2022-08-02T03:20:45Z</dcterms:modified>
</cp:coreProperties>
</file>